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80" r:id="rId6"/>
    <p:sldId id="281" r:id="rId7"/>
    <p:sldId id="285" r:id="rId8"/>
    <p:sldId id="286" r:id="rId9"/>
    <p:sldId id="289" r:id="rId10"/>
    <p:sldId id="290" r:id="rId11"/>
    <p:sldId id="283" r:id="rId12"/>
    <p:sldId id="288" r:id="rId13"/>
    <p:sldId id="284" r:id="rId14"/>
  </p:sldIdLst>
  <p:sldSz cx="9144000" cy="5143500" type="screen16x9"/>
  <p:notesSz cx="6858000" cy="9144000"/>
  <p:embeddedFontLst>
    <p:embeddedFont>
      <p:font typeface="Titillium Web" panose="020B0604020202020204" charset="0"/>
      <p:regular r:id="rId16"/>
      <p:bold r:id="rId17"/>
      <p:italic r:id="rId18"/>
      <p:boldItalic r:id="rId19"/>
    </p:embeddedFont>
    <p:embeddedFont>
      <p:font typeface="Titillium Web Light" panose="020B0604020202020204" charset="0"/>
      <p:regular r:id="rId20"/>
      <p:bold r:id="rId21"/>
      <p:italic r:id="rId22"/>
      <p:boldItalic r:id="rId23"/>
    </p:embeddedFont>
    <p:embeddedFont>
      <p:font typeface="Dosis ExtraLight"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72" y="-2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09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46" name="Google Shape;1846;p6"/>
          <p:cNvGrpSpPr/>
          <p:nvPr/>
        </p:nvGrpSpPr>
        <p:grpSpPr>
          <a:xfrm rot="10800000">
            <a:off x="8851487" y="28707"/>
            <a:ext cx="264012" cy="5086302"/>
            <a:chOff x="5307800" y="238125"/>
            <a:chExt cx="271925" cy="5238750"/>
          </a:xfrm>
        </p:grpSpPr>
        <p:sp>
          <p:nvSpPr>
            <p:cNvPr id="1847" name="Google Shape;1847;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6"/>
          <p:cNvGrpSpPr/>
          <p:nvPr/>
        </p:nvGrpSpPr>
        <p:grpSpPr>
          <a:xfrm rot="10800000">
            <a:off x="7828571" y="28707"/>
            <a:ext cx="1140783" cy="5086302"/>
            <a:chOff x="5458325" y="238125"/>
            <a:chExt cx="1174975" cy="5238750"/>
          </a:xfrm>
        </p:grpSpPr>
        <p:sp>
          <p:nvSpPr>
            <p:cNvPr id="1905" name="Google Shape;1905;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6"/>
          <p:cNvGrpSpPr/>
          <p:nvPr/>
        </p:nvGrpSpPr>
        <p:grpSpPr>
          <a:xfrm rot="10800000">
            <a:off x="7682451" y="28707"/>
            <a:ext cx="994639" cy="4940182"/>
            <a:chOff x="5759350" y="388625"/>
            <a:chExt cx="1024450" cy="5088250"/>
          </a:xfrm>
        </p:grpSpPr>
        <p:sp>
          <p:nvSpPr>
            <p:cNvPr id="1968" name="Google Shape;1968;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9" name="Google Shape;2069;p6"/>
          <p:cNvGrpSpPr/>
          <p:nvPr/>
        </p:nvGrpSpPr>
        <p:grpSpPr>
          <a:xfrm rot="10800000">
            <a:off x="7682451" y="28707"/>
            <a:ext cx="1140783" cy="5086302"/>
            <a:chOff x="5608825" y="238125"/>
            <a:chExt cx="1174975" cy="5238750"/>
          </a:xfrm>
        </p:grpSpPr>
        <p:sp>
          <p:nvSpPr>
            <p:cNvPr id="2070" name="Google Shape;2070;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yjus.com/biology/sustainability-of-natural-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Stratosphere" TargetMode="External"/><Relationship Id="rId3" Type="http://schemas.openxmlformats.org/officeDocument/2006/relationships/hyperlink" Target="https://en.wikipedia.org/wiki/Climate_system" TargetMode="External"/><Relationship Id="rId7" Type="http://schemas.openxmlformats.org/officeDocument/2006/relationships/hyperlink" Target="https://en.wikipedia.org/wiki/Geologic_temperature_record" TargetMode="External"/><Relationship Id="rId2" Type="http://schemas.openxmlformats.org/officeDocument/2006/relationships/hyperlink" Target="https://en.wikipedia.org/wiki/Earth" TargetMode="External"/><Relationship Id="rId1" Type="http://schemas.openxmlformats.org/officeDocument/2006/relationships/slideLayout" Target="../slideLayouts/slideLayout2.xml"/><Relationship Id="rId6" Type="http://schemas.openxmlformats.org/officeDocument/2006/relationships/hyperlink" Target="https://en.wikipedia.org/wiki/Precipitation" TargetMode="External"/><Relationship Id="rId11" Type="http://schemas.openxmlformats.org/officeDocument/2006/relationships/hyperlink" Target="https://en.wikipedia.org/wiki/Ozone" TargetMode="External"/><Relationship Id="rId5" Type="http://schemas.openxmlformats.org/officeDocument/2006/relationships/hyperlink" Target="https://en.wikipedia.org/wiki/Instrumental_temperature_record" TargetMode="External"/><Relationship Id="rId10" Type="http://schemas.openxmlformats.org/officeDocument/2006/relationships/hyperlink" Target="https://en.wikipedia.org/wiki/Ultraviolet" TargetMode="External"/><Relationship Id="rId4" Type="http://schemas.openxmlformats.org/officeDocument/2006/relationships/hyperlink" Target="https://en.wikipedia.org/wiki/Temperature_measurement" TargetMode="External"/><Relationship Id="rId9" Type="http://schemas.openxmlformats.org/officeDocument/2006/relationships/hyperlink" Target="https://en.wikipedia.org/wiki/Su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nvironmental_problems" TargetMode="External"/><Relationship Id="rId3" Type="http://schemas.openxmlformats.org/officeDocument/2006/relationships/hyperlink" Target="https://en.wikipedia.org/wiki/Climate_change_(general_concept)" TargetMode="External"/><Relationship Id="rId7" Type="http://schemas.openxmlformats.org/officeDocument/2006/relationships/hyperlink" Target="https://en.wikipedia.org/wiki/Soil_nutrients" TargetMode="External"/><Relationship Id="rId2" Type="http://schemas.openxmlformats.org/officeDocument/2006/relationships/hyperlink" Target="https://en.wikipedia.org/wiki/Land_degradation" TargetMode="External"/><Relationship Id="rId1" Type="http://schemas.openxmlformats.org/officeDocument/2006/relationships/slideLayout" Target="../slideLayouts/slideLayout4.xml"/><Relationship Id="rId6" Type="http://schemas.openxmlformats.org/officeDocument/2006/relationships/hyperlink" Target="https://en.wikipedia.org/wiki/Soil" TargetMode="External"/><Relationship Id="rId5" Type="http://schemas.openxmlformats.org/officeDocument/2006/relationships/hyperlink" Target="https://en.wikipedia.org/wiki/Overexploitation" TargetMode="External"/><Relationship Id="rId4" Type="http://schemas.openxmlformats.org/officeDocument/2006/relationships/hyperlink" Target="https://en.wikipedia.org/wiki/Global_warming"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smtClean="0">
                <a:latin typeface="Times New Roman" pitchFamily="18" charset="0"/>
                <a:cs typeface="Times New Roman" pitchFamily="18" charset="0"/>
              </a:rPr>
              <a:t>MODULE NAME: LIFE SKILLS</a:t>
            </a:r>
          </a:p>
          <a:p>
            <a:pPr>
              <a:buFont typeface="Wingdings" pitchFamily="2" charset="2"/>
              <a:buChar char="v"/>
            </a:pPr>
            <a:r>
              <a:rPr lang="en-US" sz="1200" dirty="0" smtClean="0">
                <a:latin typeface="Times New Roman" pitchFamily="18" charset="0"/>
                <a:cs typeface="Times New Roman" pitchFamily="18" charset="0"/>
              </a:rPr>
              <a:t>MODULE CODE:GST 05105</a:t>
            </a:r>
          </a:p>
          <a:p>
            <a:pPr>
              <a:buFont typeface="Wingdings" pitchFamily="2" charset="2"/>
              <a:buChar char="v"/>
            </a:pPr>
            <a:r>
              <a:rPr lang="en-US" sz="1200" dirty="0" smtClean="0">
                <a:latin typeface="Times New Roman" pitchFamily="18" charset="0"/>
                <a:cs typeface="Times New Roman" pitchFamily="18" charset="0"/>
              </a:rPr>
              <a:t>DEPARTMENT  :JOURNALISM</a:t>
            </a:r>
          </a:p>
          <a:p>
            <a:pPr>
              <a:buFont typeface="Wingdings" pitchFamily="2" charset="2"/>
              <a:buChar char="v"/>
            </a:pPr>
            <a:r>
              <a:rPr lang="en-US" sz="1200" dirty="0" smtClean="0">
                <a:latin typeface="Times New Roman" pitchFamily="18" charset="0"/>
                <a:cs typeface="Times New Roman" pitchFamily="18" charset="0"/>
              </a:rPr>
              <a:t>MODULE LEVEL:5</a:t>
            </a:r>
          </a:p>
          <a:p>
            <a:pPr>
              <a:buFont typeface="Wingdings" pitchFamily="2" charset="2"/>
              <a:buChar char="v"/>
            </a:pPr>
            <a:r>
              <a:rPr lang="en-US" sz="1200" dirty="0" smtClean="0">
                <a:latin typeface="Times New Roman" pitchFamily="18" charset="0"/>
                <a:cs typeface="Times New Roman" pitchFamily="18" charset="0"/>
              </a:rPr>
              <a:t>MODULE SEMESTER: I</a:t>
            </a:r>
          </a:p>
          <a:p>
            <a:pPr>
              <a:buFont typeface="Wingdings" pitchFamily="2" charset="2"/>
              <a:buChar char="v"/>
            </a:pPr>
            <a:r>
              <a:rPr lang="en-US" sz="1200" dirty="0" smtClean="0">
                <a:latin typeface="Times New Roman" pitchFamily="18" charset="0"/>
                <a:cs typeface="Times New Roman" pitchFamily="18" charset="0"/>
              </a:rPr>
              <a:t>TUTOR’S NAME:AYUBU GAMBA</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8300" y="361951"/>
            <a:ext cx="6761100" cy="533399"/>
          </a:xfrm>
        </p:spPr>
        <p:txBody>
          <a:bodyPr/>
          <a:lstStyle/>
          <a:p>
            <a:r>
              <a:rPr lang="en-US" sz="1200" dirty="0" smtClean="0">
                <a:solidFill>
                  <a:schemeClr val="tx1"/>
                </a:solidFill>
              </a:rPr>
              <a:t>assignment</a:t>
            </a:r>
            <a:endParaRPr lang="en-US" sz="1200" dirty="0">
              <a:solidFill>
                <a:schemeClr val="tx1"/>
              </a:solidFill>
            </a:endParaRPr>
          </a:p>
        </p:txBody>
      </p:sp>
      <p:sp>
        <p:nvSpPr>
          <p:cNvPr id="7" name="Text Placeholder 6"/>
          <p:cNvSpPr>
            <a:spLocks noGrp="1"/>
          </p:cNvSpPr>
          <p:nvPr>
            <p:ph type="body" idx="1"/>
          </p:nvPr>
        </p:nvSpPr>
        <p:spPr>
          <a:xfrm>
            <a:off x="718300" y="1047750"/>
            <a:ext cx="6761100" cy="3666300"/>
          </a:xfrm>
        </p:spPr>
        <p:txBody>
          <a:bodyPr/>
          <a:lstStyle/>
          <a:p>
            <a:r>
              <a:rPr lang="en-US" sz="1200" dirty="0" smtClean="0"/>
              <a:t>Why environmental ?</a:t>
            </a:r>
            <a:endParaRPr lang="en-US" sz="1200"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297120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2"/>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smtClean="0">
                <a:latin typeface="Times New Roman" pitchFamily="18" charset="0"/>
                <a:cs typeface="Times New Roman" pitchFamily="18" charset="0"/>
              </a:rPr>
              <a:t>Full name</a:t>
            </a:r>
            <a:r>
              <a:rPr lang="en-US" sz="1400" dirty="0" smtClean="0">
                <a:latin typeface="Times New Roman" pitchFamily="18" charset="0"/>
                <a:cs typeface="Times New Roman" pitchFamily="18" charset="0"/>
              </a:rPr>
              <a:t>: AYUBU C. GAMBA</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Department</a:t>
            </a:r>
            <a:r>
              <a:rPr lang="en-US" sz="1400" dirty="0" smtClean="0">
                <a:latin typeface="Times New Roman" pitchFamily="18" charset="0"/>
                <a:cs typeface="Times New Roman" pitchFamily="18" charset="0"/>
              </a:rPr>
              <a:t>: JOURNALISM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Email Address</a:t>
            </a:r>
            <a:r>
              <a:rPr lang="en-US" sz="1400" dirty="0" smtClean="0">
                <a:latin typeface="Times New Roman" pitchFamily="18" charset="0"/>
                <a:cs typeface="Times New Roman" pitchFamily="18" charset="0"/>
              </a:rPr>
              <a:t>: agamba133@gmail.com</a:t>
            </a:r>
            <a:endParaRPr lang="en-US" sz="1400" dirty="0" smtClean="0">
              <a:latin typeface="Times New Roman" pitchFamily="18" charset="0"/>
              <a:cs typeface="Times New Roman" pitchFamily="18" charset="0"/>
            </a:endParaRPr>
          </a:p>
          <a:p>
            <a:pPr marL="76200" indent="0">
              <a:buNone/>
            </a:pPr>
            <a:r>
              <a:rPr lang="en-US" sz="1400" dirty="0" smtClean="0">
                <a:latin typeface="Times New Roman" pitchFamily="18" charset="0"/>
                <a:cs typeface="Times New Roman" pitchFamily="18" charset="0"/>
              </a:rPr>
              <a:t>Phone number</a:t>
            </a:r>
            <a:r>
              <a:rPr lang="en-US" sz="1400" dirty="0" smtClean="0">
                <a:latin typeface="Times New Roman" pitchFamily="18" charset="0"/>
                <a:cs typeface="Times New Roman" pitchFamily="18" charset="0"/>
              </a:rPr>
              <a:t>: 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739375"/>
            <a:ext cx="5834900" cy="536975"/>
          </a:xfrm>
          <a:prstGeom prst="rect">
            <a:avLst/>
          </a:prstGeom>
          <a:solidFill>
            <a:schemeClr val="accent2">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latin typeface="Times New Roman" pitchFamily="18" charset="0"/>
                <a:cs typeface="Times New Roman" pitchFamily="18" charset="0"/>
              </a:rPr>
              <a:t>THIS MODULE CONSIST OF THREE (3) TOPICS:</a:t>
            </a:r>
            <a:endParaRPr sz="2000" dirty="0">
              <a:latin typeface="Times New Roman" pitchFamily="18" charset="0"/>
              <a:cs typeface="Times New Roman" pitchFamily="18" charset="0"/>
            </a:endParaRPr>
          </a:p>
        </p:txBody>
      </p:sp>
      <p:sp>
        <p:nvSpPr>
          <p:cNvPr id="3843" name="Google Shape;3843;p14"/>
          <p:cNvSpPr txBox="1">
            <a:spLocks noGrp="1"/>
          </p:cNvSpPr>
          <p:nvPr>
            <p:ph type="body" idx="1"/>
          </p:nvPr>
        </p:nvSpPr>
        <p:spPr>
          <a:xfrm>
            <a:off x="718300" y="1352550"/>
            <a:ext cx="6368300" cy="2610600"/>
          </a:xfrm>
          <a:prstGeom prst="rect">
            <a:avLst/>
          </a:prstGeom>
        </p:spPr>
        <p:txBody>
          <a:bodyPr spcFirstLastPara="1" wrap="square" lIns="91425" tIns="91425" rIns="91425" bIns="91425" anchor="t" anchorCtr="0">
            <a:noAutofit/>
          </a:bodyPr>
          <a:lstStyle/>
          <a:p>
            <a:pPr marL="171450" lvl="0" indent="-171450" algn="l" rtl="0">
              <a:spcBef>
                <a:spcPts val="600"/>
              </a:spcBef>
              <a:spcAft>
                <a:spcPts val="0"/>
              </a:spcAft>
              <a:buClr>
                <a:schemeClr val="dk1"/>
              </a:buClr>
              <a:buSzPts val="1100"/>
              <a:buFont typeface="Wingdings" pitchFamily="2" charset="2"/>
              <a:buChar char="Ø"/>
            </a:pPr>
            <a:r>
              <a:rPr lang="en-US" sz="1200" b="1" dirty="0" smtClean="0">
                <a:latin typeface="Times New Roman" pitchFamily="18" charset="0"/>
                <a:ea typeface="Titillium Web"/>
                <a:cs typeface="Times New Roman" pitchFamily="18" charset="0"/>
                <a:sym typeface="Titillium Web"/>
              </a:rPr>
              <a:t>TOPIC 1</a:t>
            </a:r>
            <a:endParaRPr sz="1200" b="1" dirty="0">
              <a:latin typeface="Times New Roman" pitchFamily="18" charset="0"/>
              <a:ea typeface="Titillium Web"/>
              <a:cs typeface="Times New Roman" pitchFamily="18" charset="0"/>
              <a:sym typeface="Titillium Web"/>
            </a:endParaRPr>
          </a:p>
          <a:p>
            <a:pPr marL="0" lvl="0" indent="0" algn="l" rtl="0">
              <a:spcBef>
                <a:spcPts val="600"/>
              </a:spcBef>
              <a:spcAft>
                <a:spcPts val="0"/>
              </a:spcAft>
              <a:buClr>
                <a:schemeClr val="dk1"/>
              </a:buClr>
              <a:buSzPts val="1100"/>
              <a:buFont typeface="Arial"/>
              <a:buNone/>
            </a:pPr>
            <a:r>
              <a:rPr lang="en" sz="1200" dirty="0" smtClean="0">
                <a:latin typeface="Times New Roman" pitchFamily="18" charset="0"/>
                <a:cs typeface="Times New Roman" pitchFamily="18" charset="0"/>
              </a:rPr>
              <a:t>Environmental issues</a:t>
            </a: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2</a:t>
            </a:r>
            <a:endParaRPr sz="1200" b="1"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r>
              <a:rPr lang="en" sz="1200" dirty="0" smtClean="0">
                <a:latin typeface="Times New Roman" pitchFamily="18" charset="0"/>
                <a:cs typeface="Times New Roman" pitchFamily="18" charset="0"/>
              </a:rPr>
              <a:t>Personal hygiene and heath living behaviour </a:t>
            </a: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3</a:t>
            </a:r>
            <a:endParaRPr sz="1200" b="1"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r>
              <a:rPr lang="en" sz="1200" dirty="0" smtClean="0">
                <a:latin typeface="Times New Roman" pitchFamily="18" charset="0"/>
                <a:ea typeface="Titillium Web"/>
                <a:cs typeface="Times New Roman" pitchFamily="18" charset="0"/>
                <a:sym typeface="Titillium Web"/>
              </a:rPr>
              <a:t>Population management.</a:t>
            </a:r>
            <a:endParaRPr dirty="0">
              <a:latin typeface="Times New Roman" pitchFamily="18" charset="0"/>
              <a:ea typeface="Titillium Web"/>
              <a:cs typeface="Times New Roman" pitchFamily="18" charset="0"/>
              <a:sym typeface="Titillium Web"/>
            </a:endParaRPr>
          </a:p>
        </p:txBody>
      </p:sp>
      <p:sp>
        <p:nvSpPr>
          <p:cNvPr id="3844" name="Google Shape;3844;p14"/>
          <p:cNvSpPr txBox="1">
            <a:spLocks noGrp="1"/>
          </p:cNvSpPr>
          <p:nvPr>
            <p:ph type="body" idx="2"/>
          </p:nvPr>
        </p:nvSpPr>
        <p:spPr>
          <a:xfrm>
            <a:off x="718300" y="3905925"/>
            <a:ext cx="6761100" cy="114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rgbClr val="0B87A1"/>
              </a:solidFill>
            </a:endParaRPr>
          </a:p>
          <a:p>
            <a:pPr marL="0" lvl="0" indent="0" algn="l" rtl="0">
              <a:spcBef>
                <a:spcPts val="1000"/>
              </a:spcBef>
              <a:spcAft>
                <a:spcPts val="1000"/>
              </a:spcAft>
              <a:buNone/>
            </a:pPr>
            <a:endParaRPr sz="1200" dirty="0">
              <a:solidFill>
                <a:srgbClr val="0B87A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41"/>
                                        </p:tgtEl>
                                        <p:attrNameLst>
                                          <p:attrName>style.visibility</p:attrName>
                                        </p:attrNameLst>
                                      </p:cBhvr>
                                      <p:to>
                                        <p:strVal val="visible"/>
                                      </p:to>
                                    </p:set>
                                    <p:animEffect transition="in" filter="fade">
                                      <p:cBhvr>
                                        <p:cTn id="7" dur="1000"/>
                                        <p:tgtEl>
                                          <p:spTgt spid="3841"/>
                                        </p:tgtEl>
                                      </p:cBhvr>
                                    </p:animEffect>
                                    <p:anim calcmode="lin" valueType="num">
                                      <p:cBhvr>
                                        <p:cTn id="8" dur="1000" fill="hold"/>
                                        <p:tgtEl>
                                          <p:spTgt spid="3841"/>
                                        </p:tgtEl>
                                        <p:attrNameLst>
                                          <p:attrName>ppt_x</p:attrName>
                                        </p:attrNameLst>
                                      </p:cBhvr>
                                      <p:tavLst>
                                        <p:tav tm="0">
                                          <p:val>
                                            <p:strVal val="#ppt_x"/>
                                          </p:val>
                                        </p:tav>
                                        <p:tav tm="100000">
                                          <p:val>
                                            <p:strVal val="#ppt_x"/>
                                          </p:val>
                                        </p:tav>
                                      </p:tavLst>
                                    </p:anim>
                                    <p:anim calcmode="lin" valueType="num">
                                      <p:cBhvr>
                                        <p:cTn id="9" dur="1000" fill="hold"/>
                                        <p:tgtEl>
                                          <p:spTgt spid="38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843">
                                            <p:txEl>
                                              <p:pRg st="0" end="0"/>
                                            </p:txEl>
                                          </p:spTgt>
                                        </p:tgtEl>
                                        <p:attrNameLst>
                                          <p:attrName>style.visibility</p:attrName>
                                        </p:attrNameLst>
                                      </p:cBhvr>
                                      <p:to>
                                        <p:strVal val="visible"/>
                                      </p:to>
                                    </p:set>
                                    <p:animEffect transition="in" filter="barn(inVertical)">
                                      <p:cBhvr>
                                        <p:cTn id="14" dur="500"/>
                                        <p:tgtEl>
                                          <p:spTgt spid="38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843">
                                            <p:txEl>
                                              <p:pRg st="2" end="2"/>
                                            </p:txEl>
                                          </p:spTgt>
                                        </p:tgtEl>
                                        <p:attrNameLst>
                                          <p:attrName>style.visibility</p:attrName>
                                        </p:attrNameLst>
                                      </p:cBhvr>
                                      <p:to>
                                        <p:strVal val="visible"/>
                                      </p:to>
                                    </p:set>
                                    <p:animEffect transition="in" filter="barn(inVertical)">
                                      <p:cBhvr>
                                        <p:cTn id="19" dur="500"/>
                                        <p:tgtEl>
                                          <p:spTgt spid="38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843">
                                            <p:txEl>
                                              <p:pRg st="3" end="3"/>
                                            </p:txEl>
                                          </p:spTgt>
                                        </p:tgtEl>
                                        <p:attrNameLst>
                                          <p:attrName>style.visibility</p:attrName>
                                        </p:attrNameLst>
                                      </p:cBhvr>
                                      <p:to>
                                        <p:strVal val="visible"/>
                                      </p:to>
                                    </p:set>
                                    <p:animEffect transition="in" filter="barn(inVertical)">
                                      <p:cBhvr>
                                        <p:cTn id="24" dur="500"/>
                                        <p:tgtEl>
                                          <p:spTgt spid="384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43">
                                            <p:txEl>
                                              <p:pRg st="4" end="4"/>
                                            </p:txEl>
                                          </p:spTgt>
                                        </p:tgtEl>
                                        <p:attrNameLst>
                                          <p:attrName>style.visibility</p:attrName>
                                        </p:attrNameLst>
                                      </p:cBhvr>
                                      <p:to>
                                        <p:strVal val="visible"/>
                                      </p:to>
                                    </p:set>
                                    <p:animEffect transition="in" filter="barn(inVertical)">
                                      <p:cBhvr>
                                        <p:cTn id="29" dur="500"/>
                                        <p:tgtEl>
                                          <p:spTgt spid="3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15"/>
          <p:cNvSpPr txBox="1">
            <a:spLocks noGrp="1"/>
          </p:cNvSpPr>
          <p:nvPr>
            <p:ph type="ctrTitle" idx="4294967295"/>
          </p:nvPr>
        </p:nvSpPr>
        <p:spPr>
          <a:xfrm>
            <a:off x="3319624" y="285750"/>
            <a:ext cx="4147975"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1:ENVIRONMENTAL ISSUES</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3124200" y="895350"/>
            <a:ext cx="4495799" cy="356097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is Environment?</a:t>
            </a:r>
          </a:p>
          <a:p>
            <a:pPr marL="0" lvl="0" indent="0">
              <a:buNone/>
            </a:pPr>
            <a:r>
              <a:rPr lang="en-US" sz="1200" dirty="0"/>
              <a:t>The term environment has been derived from a French word “</a:t>
            </a:r>
            <a:r>
              <a:rPr lang="en-US" sz="1200" dirty="0" err="1"/>
              <a:t>Environia</a:t>
            </a:r>
            <a:r>
              <a:rPr lang="en-US" sz="1200" dirty="0"/>
              <a:t>” means to surround. It refers to both abiotic (physical or non-living) and biotic (living) environment</a:t>
            </a:r>
            <a:r>
              <a:rPr lang="en-US" sz="1400" dirty="0"/>
              <a:t>. </a:t>
            </a:r>
            <a:r>
              <a:rPr lang="en-US" sz="1400" dirty="0" smtClean="0"/>
              <a:t>So </a:t>
            </a:r>
          </a:p>
          <a:p>
            <a:pPr marL="0" lvl="0" indent="0">
              <a:buNone/>
            </a:pPr>
            <a:r>
              <a:rPr lang="en-US" sz="1200" b="1" dirty="0" smtClean="0"/>
              <a:t>Environment</a:t>
            </a:r>
            <a:r>
              <a:rPr lang="en-US" sz="1200" dirty="0" smtClean="0"/>
              <a:t> means The </a:t>
            </a:r>
            <a:r>
              <a:rPr lang="en-US" sz="1200" dirty="0"/>
              <a:t>sum total of all surroundings of a living organism, including natural forces and other living things, which provide conditions for development and growth as well as of danger and damage. See also environmental </a:t>
            </a:r>
            <a:r>
              <a:rPr lang="en-US" sz="1200" dirty="0" smtClean="0"/>
              <a:t>factors</a:t>
            </a:r>
          </a:p>
          <a:p>
            <a:pPr fontAlgn="base"/>
            <a:r>
              <a:rPr lang="en-US" sz="1400" b="1" dirty="0"/>
              <a:t>COMPONENTS OF ENVIRONMENT:</a:t>
            </a:r>
            <a:endParaRPr lang="en-US" sz="1400" dirty="0"/>
          </a:p>
          <a:p>
            <a:pPr marL="0" lvl="0" indent="0">
              <a:buNone/>
            </a:pPr>
            <a:r>
              <a:rPr lang="en-US" sz="1400" dirty="0"/>
              <a:t>Environment mainly consists </a:t>
            </a:r>
            <a:r>
              <a:rPr lang="en-US" sz="1400" dirty="0" smtClean="0"/>
              <a:t>of</a:t>
            </a:r>
          </a:p>
          <a:p>
            <a:pPr marL="285750" lvl="0" indent="-285750">
              <a:buFont typeface="Wingdings" panose="05000000000000000000" pitchFamily="2" charset="2"/>
              <a:buChar char="Ø"/>
            </a:pPr>
            <a:r>
              <a:rPr lang="en-US" sz="1400" dirty="0"/>
              <a:t>atmosphere</a:t>
            </a:r>
            <a:r>
              <a:rPr lang="en-US" sz="1400" dirty="0" smtClean="0"/>
              <a:t>,</a:t>
            </a:r>
          </a:p>
          <a:p>
            <a:pPr marL="285750" lvl="0" indent="-285750">
              <a:buFont typeface="Wingdings" panose="05000000000000000000" pitchFamily="2" charset="2"/>
              <a:buChar char="Ø"/>
            </a:pPr>
            <a:r>
              <a:rPr lang="en-US" sz="1400" dirty="0"/>
              <a:t>hydrosphere, </a:t>
            </a:r>
            <a:endParaRPr lang="en-US" sz="1400" dirty="0" smtClean="0"/>
          </a:p>
          <a:p>
            <a:pPr marL="285750" lvl="0" indent="-285750">
              <a:buFont typeface="Wingdings" panose="05000000000000000000" pitchFamily="2" charset="2"/>
              <a:buChar char="Ø"/>
            </a:pPr>
            <a:r>
              <a:rPr lang="en-US" sz="1400" dirty="0" smtClean="0"/>
              <a:t>Lithosphere</a:t>
            </a:r>
          </a:p>
          <a:p>
            <a:pPr marL="285750" lvl="0" indent="-285750">
              <a:buFont typeface="Wingdings" panose="05000000000000000000" pitchFamily="2" charset="2"/>
              <a:buChar char="Ø"/>
            </a:pPr>
            <a:r>
              <a:rPr lang="en-US" sz="1400" dirty="0"/>
              <a:t>biosphere</a:t>
            </a:r>
            <a:endParaRPr lang="en-US" sz="1400" b="1" dirty="0" smtClean="0">
              <a:latin typeface="Times New Roman" pitchFamily="18" charset="0"/>
              <a:ea typeface="Titillium Web"/>
              <a:cs typeface="Times New Roman" pitchFamily="18" charset="0"/>
              <a:sym typeface="Titillium Web"/>
            </a:endParaRPr>
          </a:p>
        </p:txBody>
      </p:sp>
      <p:pic>
        <p:nvPicPr>
          <p:cNvPr id="3852" name="Google Shape;3852;p15" descr="photo-1434030216411-0b793f4b4173.jpg"/>
          <p:cNvPicPr preferRelativeResize="0"/>
          <p:nvPr/>
        </p:nvPicPr>
        <p:blipFill rotWithShape="1">
          <a:blip r:embed="rId3">
            <a:alphaModFix/>
          </a:blip>
          <a:srcRect l="23367" r="21417"/>
          <a:stretch/>
        </p:blipFill>
        <p:spPr>
          <a:xfrm>
            <a:off x="0" y="0"/>
            <a:ext cx="2840000" cy="5143500"/>
          </a:xfrm>
          <a:prstGeom prst="rect">
            <a:avLst/>
          </a:prstGeom>
          <a:noFill/>
          <a:ln>
            <a:noFill/>
          </a:ln>
        </p:spPr>
      </p:pic>
      <p:sp>
        <p:nvSpPr>
          <p:cNvPr id="3853" name="Google Shape;3853;p1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52"/>
                                        </p:tgtEl>
                                        <p:attrNameLst>
                                          <p:attrName>style.visibility</p:attrName>
                                        </p:attrNameLst>
                                      </p:cBhvr>
                                      <p:to>
                                        <p:strVal val="visible"/>
                                      </p:to>
                                    </p:set>
                                    <p:animEffect transition="in" filter="wheel(1)">
                                      <p:cBhvr>
                                        <p:cTn id="12" dur="2000"/>
                                        <p:tgtEl>
                                          <p:spTgt spid="385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851">
                                            <p:txEl>
                                              <p:pRg st="0" end="0"/>
                                            </p:txEl>
                                          </p:spTgt>
                                        </p:tgtEl>
                                        <p:attrNameLst>
                                          <p:attrName>style.visibility</p:attrName>
                                        </p:attrNameLst>
                                      </p:cBhvr>
                                      <p:to>
                                        <p:strVal val="visible"/>
                                      </p:to>
                                    </p:set>
                                    <p:animEffect transition="in" filter="fade">
                                      <p:cBhvr>
                                        <p:cTn id="17" dur="2000"/>
                                        <p:tgtEl>
                                          <p:spTgt spid="3851">
                                            <p:txEl>
                                              <p:pRg st="0" end="0"/>
                                            </p:txEl>
                                          </p:spTgt>
                                        </p:tgtEl>
                                      </p:cBhvr>
                                    </p:animEffect>
                                    <p:anim calcmode="lin" valueType="num">
                                      <p:cBhvr>
                                        <p:cTn id="18"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851">
                                            <p:txEl>
                                              <p:pRg st="1" end="1"/>
                                            </p:txEl>
                                          </p:spTgt>
                                        </p:tgtEl>
                                        <p:attrNameLst>
                                          <p:attrName>style.visibility</p:attrName>
                                        </p:attrNameLst>
                                      </p:cBhvr>
                                      <p:to>
                                        <p:strVal val="visible"/>
                                      </p:to>
                                    </p:set>
                                    <p:animEffect transition="in" filter="fade">
                                      <p:cBhvr>
                                        <p:cTn id="24" dur="2000"/>
                                        <p:tgtEl>
                                          <p:spTgt spid="3851">
                                            <p:txEl>
                                              <p:pRg st="1" end="1"/>
                                            </p:txEl>
                                          </p:spTgt>
                                        </p:tgtEl>
                                      </p:cBhvr>
                                    </p:animEffect>
                                    <p:anim calcmode="lin" valueType="num">
                                      <p:cBhvr>
                                        <p:cTn id="25"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851">
                                            <p:txEl>
                                              <p:pRg st="2" end="2"/>
                                            </p:txEl>
                                          </p:spTgt>
                                        </p:tgtEl>
                                        <p:attrNameLst>
                                          <p:attrName>style.visibility</p:attrName>
                                        </p:attrNameLst>
                                      </p:cBhvr>
                                      <p:to>
                                        <p:strVal val="visible"/>
                                      </p:to>
                                    </p:set>
                                    <p:animEffect transition="in" filter="fade">
                                      <p:cBhvr>
                                        <p:cTn id="31" dur="2000"/>
                                        <p:tgtEl>
                                          <p:spTgt spid="3851">
                                            <p:txEl>
                                              <p:pRg st="2" end="2"/>
                                            </p:txEl>
                                          </p:spTgt>
                                        </p:tgtEl>
                                      </p:cBhvr>
                                    </p:animEffect>
                                    <p:anim calcmode="lin" valueType="num">
                                      <p:cBhvr>
                                        <p:cTn id="32" dur="2000" fill="hold"/>
                                        <p:tgtEl>
                                          <p:spTgt spid="3851">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8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851">
                                            <p:txEl>
                                              <p:pRg st="3" end="3"/>
                                            </p:txEl>
                                          </p:spTgt>
                                        </p:tgtEl>
                                        <p:attrNameLst>
                                          <p:attrName>style.visibility</p:attrName>
                                        </p:attrNameLst>
                                      </p:cBhvr>
                                      <p:to>
                                        <p:strVal val="visible"/>
                                      </p:to>
                                    </p:set>
                                    <p:animEffect transition="in" filter="wipe(down)">
                                      <p:cBhvr>
                                        <p:cTn id="38" dur="580">
                                          <p:stCondLst>
                                            <p:cond delay="0"/>
                                          </p:stCondLst>
                                        </p:cTn>
                                        <p:tgtEl>
                                          <p:spTgt spid="3851">
                                            <p:txEl>
                                              <p:pRg st="3" end="3"/>
                                            </p:txEl>
                                          </p:spTgt>
                                        </p:tgtEl>
                                      </p:cBhvr>
                                    </p:animEffect>
                                    <p:anim calcmode="lin" valueType="num">
                                      <p:cBhvr>
                                        <p:cTn id="39" dur="1822" tmFilter="0,0; 0.14,0.36; 0.43,0.73; 0.71,0.91; 1.0,1.0">
                                          <p:stCondLst>
                                            <p:cond delay="0"/>
                                          </p:stCondLst>
                                        </p:cTn>
                                        <p:tgtEl>
                                          <p:spTgt spid="3851">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851">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851">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851">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851">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851">
                                            <p:txEl>
                                              <p:pRg st="3" end="3"/>
                                            </p:txEl>
                                          </p:spTgt>
                                        </p:tgtEl>
                                      </p:cBhvr>
                                      <p:to x="100000" y="60000"/>
                                    </p:animScale>
                                    <p:animScale>
                                      <p:cBhvr>
                                        <p:cTn id="45" dur="166" decel="50000">
                                          <p:stCondLst>
                                            <p:cond delay="676"/>
                                          </p:stCondLst>
                                        </p:cTn>
                                        <p:tgtEl>
                                          <p:spTgt spid="3851">
                                            <p:txEl>
                                              <p:pRg st="3" end="3"/>
                                            </p:txEl>
                                          </p:spTgt>
                                        </p:tgtEl>
                                      </p:cBhvr>
                                      <p:to x="100000" y="100000"/>
                                    </p:animScale>
                                    <p:animScale>
                                      <p:cBhvr>
                                        <p:cTn id="46" dur="26">
                                          <p:stCondLst>
                                            <p:cond delay="1312"/>
                                          </p:stCondLst>
                                        </p:cTn>
                                        <p:tgtEl>
                                          <p:spTgt spid="3851">
                                            <p:txEl>
                                              <p:pRg st="3" end="3"/>
                                            </p:txEl>
                                          </p:spTgt>
                                        </p:tgtEl>
                                      </p:cBhvr>
                                      <p:to x="100000" y="80000"/>
                                    </p:animScale>
                                    <p:animScale>
                                      <p:cBhvr>
                                        <p:cTn id="47" dur="166" decel="50000">
                                          <p:stCondLst>
                                            <p:cond delay="1338"/>
                                          </p:stCondLst>
                                        </p:cTn>
                                        <p:tgtEl>
                                          <p:spTgt spid="3851">
                                            <p:txEl>
                                              <p:pRg st="3" end="3"/>
                                            </p:txEl>
                                          </p:spTgt>
                                        </p:tgtEl>
                                      </p:cBhvr>
                                      <p:to x="100000" y="100000"/>
                                    </p:animScale>
                                    <p:animScale>
                                      <p:cBhvr>
                                        <p:cTn id="48" dur="26">
                                          <p:stCondLst>
                                            <p:cond delay="1642"/>
                                          </p:stCondLst>
                                        </p:cTn>
                                        <p:tgtEl>
                                          <p:spTgt spid="3851">
                                            <p:txEl>
                                              <p:pRg st="3" end="3"/>
                                            </p:txEl>
                                          </p:spTgt>
                                        </p:tgtEl>
                                      </p:cBhvr>
                                      <p:to x="100000" y="90000"/>
                                    </p:animScale>
                                    <p:animScale>
                                      <p:cBhvr>
                                        <p:cTn id="49" dur="166" decel="50000">
                                          <p:stCondLst>
                                            <p:cond delay="1668"/>
                                          </p:stCondLst>
                                        </p:cTn>
                                        <p:tgtEl>
                                          <p:spTgt spid="3851">
                                            <p:txEl>
                                              <p:pRg st="3" end="3"/>
                                            </p:txEl>
                                          </p:spTgt>
                                        </p:tgtEl>
                                      </p:cBhvr>
                                      <p:to x="100000" y="100000"/>
                                    </p:animScale>
                                    <p:animScale>
                                      <p:cBhvr>
                                        <p:cTn id="50" dur="26">
                                          <p:stCondLst>
                                            <p:cond delay="1808"/>
                                          </p:stCondLst>
                                        </p:cTn>
                                        <p:tgtEl>
                                          <p:spTgt spid="3851">
                                            <p:txEl>
                                              <p:pRg st="3" end="3"/>
                                            </p:txEl>
                                          </p:spTgt>
                                        </p:tgtEl>
                                      </p:cBhvr>
                                      <p:to x="100000" y="95000"/>
                                    </p:animScale>
                                    <p:animScale>
                                      <p:cBhvr>
                                        <p:cTn id="51" dur="166" decel="50000">
                                          <p:stCondLst>
                                            <p:cond delay="1834"/>
                                          </p:stCondLst>
                                        </p:cTn>
                                        <p:tgtEl>
                                          <p:spTgt spid="3851">
                                            <p:txEl>
                                              <p:pRg st="3" end="3"/>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851">
                                            <p:txEl>
                                              <p:pRg st="4" end="4"/>
                                            </p:txEl>
                                          </p:spTgt>
                                        </p:tgtEl>
                                        <p:attrNameLst>
                                          <p:attrName>style.visibility</p:attrName>
                                        </p:attrNameLst>
                                      </p:cBhvr>
                                      <p:to>
                                        <p:strVal val="visible"/>
                                      </p:to>
                                    </p:set>
                                    <p:animEffect transition="in" filter="wipe(down)">
                                      <p:cBhvr>
                                        <p:cTn id="56" dur="580">
                                          <p:stCondLst>
                                            <p:cond delay="0"/>
                                          </p:stCondLst>
                                        </p:cTn>
                                        <p:tgtEl>
                                          <p:spTgt spid="3851">
                                            <p:txEl>
                                              <p:pRg st="4" end="4"/>
                                            </p:txEl>
                                          </p:spTgt>
                                        </p:tgtEl>
                                      </p:cBhvr>
                                    </p:animEffect>
                                    <p:anim calcmode="lin" valueType="num">
                                      <p:cBhvr>
                                        <p:cTn id="57" dur="1822" tmFilter="0,0; 0.14,0.36; 0.43,0.73; 0.71,0.91; 1.0,1.0">
                                          <p:stCondLst>
                                            <p:cond delay="0"/>
                                          </p:stCondLst>
                                        </p:cTn>
                                        <p:tgtEl>
                                          <p:spTgt spid="3851">
                                            <p:txEl>
                                              <p:pRg st="4" end="4"/>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851">
                                            <p:txEl>
                                              <p:pRg st="4" end="4"/>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851">
                                            <p:txEl>
                                              <p:pRg st="4" end="4"/>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851">
                                            <p:txEl>
                                              <p:pRg st="4" end="4"/>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851">
                                            <p:txEl>
                                              <p:pRg st="4" end="4"/>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851">
                                            <p:txEl>
                                              <p:pRg st="4" end="4"/>
                                            </p:txEl>
                                          </p:spTgt>
                                        </p:tgtEl>
                                      </p:cBhvr>
                                      <p:to x="100000" y="60000"/>
                                    </p:animScale>
                                    <p:animScale>
                                      <p:cBhvr>
                                        <p:cTn id="63" dur="166" decel="50000">
                                          <p:stCondLst>
                                            <p:cond delay="676"/>
                                          </p:stCondLst>
                                        </p:cTn>
                                        <p:tgtEl>
                                          <p:spTgt spid="3851">
                                            <p:txEl>
                                              <p:pRg st="4" end="4"/>
                                            </p:txEl>
                                          </p:spTgt>
                                        </p:tgtEl>
                                      </p:cBhvr>
                                      <p:to x="100000" y="100000"/>
                                    </p:animScale>
                                    <p:animScale>
                                      <p:cBhvr>
                                        <p:cTn id="64" dur="26">
                                          <p:stCondLst>
                                            <p:cond delay="1312"/>
                                          </p:stCondLst>
                                        </p:cTn>
                                        <p:tgtEl>
                                          <p:spTgt spid="3851">
                                            <p:txEl>
                                              <p:pRg st="4" end="4"/>
                                            </p:txEl>
                                          </p:spTgt>
                                        </p:tgtEl>
                                      </p:cBhvr>
                                      <p:to x="100000" y="80000"/>
                                    </p:animScale>
                                    <p:animScale>
                                      <p:cBhvr>
                                        <p:cTn id="65" dur="166" decel="50000">
                                          <p:stCondLst>
                                            <p:cond delay="1338"/>
                                          </p:stCondLst>
                                        </p:cTn>
                                        <p:tgtEl>
                                          <p:spTgt spid="3851">
                                            <p:txEl>
                                              <p:pRg st="4" end="4"/>
                                            </p:txEl>
                                          </p:spTgt>
                                        </p:tgtEl>
                                      </p:cBhvr>
                                      <p:to x="100000" y="100000"/>
                                    </p:animScale>
                                    <p:animScale>
                                      <p:cBhvr>
                                        <p:cTn id="66" dur="26">
                                          <p:stCondLst>
                                            <p:cond delay="1642"/>
                                          </p:stCondLst>
                                        </p:cTn>
                                        <p:tgtEl>
                                          <p:spTgt spid="3851">
                                            <p:txEl>
                                              <p:pRg st="4" end="4"/>
                                            </p:txEl>
                                          </p:spTgt>
                                        </p:tgtEl>
                                      </p:cBhvr>
                                      <p:to x="100000" y="90000"/>
                                    </p:animScale>
                                    <p:animScale>
                                      <p:cBhvr>
                                        <p:cTn id="67" dur="166" decel="50000">
                                          <p:stCondLst>
                                            <p:cond delay="1668"/>
                                          </p:stCondLst>
                                        </p:cTn>
                                        <p:tgtEl>
                                          <p:spTgt spid="3851">
                                            <p:txEl>
                                              <p:pRg st="4" end="4"/>
                                            </p:txEl>
                                          </p:spTgt>
                                        </p:tgtEl>
                                      </p:cBhvr>
                                      <p:to x="100000" y="100000"/>
                                    </p:animScale>
                                    <p:animScale>
                                      <p:cBhvr>
                                        <p:cTn id="68" dur="26">
                                          <p:stCondLst>
                                            <p:cond delay="1808"/>
                                          </p:stCondLst>
                                        </p:cTn>
                                        <p:tgtEl>
                                          <p:spTgt spid="3851">
                                            <p:txEl>
                                              <p:pRg st="4" end="4"/>
                                            </p:txEl>
                                          </p:spTgt>
                                        </p:tgtEl>
                                      </p:cBhvr>
                                      <p:to x="100000" y="95000"/>
                                    </p:animScale>
                                    <p:animScale>
                                      <p:cBhvr>
                                        <p:cTn id="69" dur="166" decel="50000">
                                          <p:stCondLst>
                                            <p:cond delay="1834"/>
                                          </p:stCondLst>
                                        </p:cTn>
                                        <p:tgtEl>
                                          <p:spTgt spid="3851">
                                            <p:txEl>
                                              <p:pRg st="4" end="4"/>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3851">
                                            <p:txEl>
                                              <p:pRg st="5" end="5"/>
                                            </p:txEl>
                                          </p:spTgt>
                                        </p:tgtEl>
                                        <p:attrNameLst>
                                          <p:attrName>style.visibility</p:attrName>
                                        </p:attrNameLst>
                                      </p:cBhvr>
                                      <p:to>
                                        <p:strVal val="visible"/>
                                      </p:to>
                                    </p:set>
                                    <p:animEffect transition="in" filter="wipe(down)">
                                      <p:cBhvr>
                                        <p:cTn id="74" dur="580">
                                          <p:stCondLst>
                                            <p:cond delay="0"/>
                                          </p:stCondLst>
                                        </p:cTn>
                                        <p:tgtEl>
                                          <p:spTgt spid="3851">
                                            <p:txEl>
                                              <p:pRg st="5" end="5"/>
                                            </p:txEl>
                                          </p:spTgt>
                                        </p:tgtEl>
                                      </p:cBhvr>
                                    </p:animEffect>
                                    <p:anim calcmode="lin" valueType="num">
                                      <p:cBhvr>
                                        <p:cTn id="75" dur="1822" tmFilter="0,0; 0.14,0.36; 0.43,0.73; 0.71,0.91; 1.0,1.0">
                                          <p:stCondLst>
                                            <p:cond delay="0"/>
                                          </p:stCondLst>
                                        </p:cTn>
                                        <p:tgtEl>
                                          <p:spTgt spid="3851">
                                            <p:txEl>
                                              <p:pRg st="5" end="5"/>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851">
                                            <p:txEl>
                                              <p:pRg st="5" end="5"/>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851">
                                            <p:txEl>
                                              <p:pRg st="5" end="5"/>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851">
                                            <p:txEl>
                                              <p:pRg st="5" end="5"/>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851">
                                            <p:txEl>
                                              <p:pRg st="5" end="5"/>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851">
                                            <p:txEl>
                                              <p:pRg st="5" end="5"/>
                                            </p:txEl>
                                          </p:spTgt>
                                        </p:tgtEl>
                                      </p:cBhvr>
                                      <p:to x="100000" y="60000"/>
                                    </p:animScale>
                                    <p:animScale>
                                      <p:cBhvr>
                                        <p:cTn id="81" dur="166" decel="50000">
                                          <p:stCondLst>
                                            <p:cond delay="676"/>
                                          </p:stCondLst>
                                        </p:cTn>
                                        <p:tgtEl>
                                          <p:spTgt spid="3851">
                                            <p:txEl>
                                              <p:pRg st="5" end="5"/>
                                            </p:txEl>
                                          </p:spTgt>
                                        </p:tgtEl>
                                      </p:cBhvr>
                                      <p:to x="100000" y="100000"/>
                                    </p:animScale>
                                    <p:animScale>
                                      <p:cBhvr>
                                        <p:cTn id="82" dur="26">
                                          <p:stCondLst>
                                            <p:cond delay="1312"/>
                                          </p:stCondLst>
                                        </p:cTn>
                                        <p:tgtEl>
                                          <p:spTgt spid="3851">
                                            <p:txEl>
                                              <p:pRg st="5" end="5"/>
                                            </p:txEl>
                                          </p:spTgt>
                                        </p:tgtEl>
                                      </p:cBhvr>
                                      <p:to x="100000" y="80000"/>
                                    </p:animScale>
                                    <p:animScale>
                                      <p:cBhvr>
                                        <p:cTn id="83" dur="166" decel="50000">
                                          <p:stCondLst>
                                            <p:cond delay="1338"/>
                                          </p:stCondLst>
                                        </p:cTn>
                                        <p:tgtEl>
                                          <p:spTgt spid="3851">
                                            <p:txEl>
                                              <p:pRg st="5" end="5"/>
                                            </p:txEl>
                                          </p:spTgt>
                                        </p:tgtEl>
                                      </p:cBhvr>
                                      <p:to x="100000" y="100000"/>
                                    </p:animScale>
                                    <p:animScale>
                                      <p:cBhvr>
                                        <p:cTn id="84" dur="26">
                                          <p:stCondLst>
                                            <p:cond delay="1642"/>
                                          </p:stCondLst>
                                        </p:cTn>
                                        <p:tgtEl>
                                          <p:spTgt spid="3851">
                                            <p:txEl>
                                              <p:pRg st="5" end="5"/>
                                            </p:txEl>
                                          </p:spTgt>
                                        </p:tgtEl>
                                      </p:cBhvr>
                                      <p:to x="100000" y="90000"/>
                                    </p:animScale>
                                    <p:animScale>
                                      <p:cBhvr>
                                        <p:cTn id="85" dur="166" decel="50000">
                                          <p:stCondLst>
                                            <p:cond delay="1668"/>
                                          </p:stCondLst>
                                        </p:cTn>
                                        <p:tgtEl>
                                          <p:spTgt spid="3851">
                                            <p:txEl>
                                              <p:pRg st="5" end="5"/>
                                            </p:txEl>
                                          </p:spTgt>
                                        </p:tgtEl>
                                      </p:cBhvr>
                                      <p:to x="100000" y="100000"/>
                                    </p:animScale>
                                    <p:animScale>
                                      <p:cBhvr>
                                        <p:cTn id="86" dur="26">
                                          <p:stCondLst>
                                            <p:cond delay="1808"/>
                                          </p:stCondLst>
                                        </p:cTn>
                                        <p:tgtEl>
                                          <p:spTgt spid="3851">
                                            <p:txEl>
                                              <p:pRg st="5" end="5"/>
                                            </p:txEl>
                                          </p:spTgt>
                                        </p:tgtEl>
                                      </p:cBhvr>
                                      <p:to x="100000" y="95000"/>
                                    </p:animScale>
                                    <p:animScale>
                                      <p:cBhvr>
                                        <p:cTn id="87" dur="166" decel="50000">
                                          <p:stCondLst>
                                            <p:cond delay="1834"/>
                                          </p:stCondLst>
                                        </p:cTn>
                                        <p:tgtEl>
                                          <p:spTgt spid="3851">
                                            <p:txEl>
                                              <p:pRg st="5" end="5"/>
                                            </p:txEl>
                                          </p:spTgt>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3851">
                                            <p:txEl>
                                              <p:pRg st="6" end="6"/>
                                            </p:txEl>
                                          </p:spTgt>
                                        </p:tgtEl>
                                        <p:attrNameLst>
                                          <p:attrName>style.visibility</p:attrName>
                                        </p:attrNameLst>
                                      </p:cBhvr>
                                      <p:to>
                                        <p:strVal val="visible"/>
                                      </p:to>
                                    </p:set>
                                    <p:animEffect transition="in" filter="wipe(down)">
                                      <p:cBhvr>
                                        <p:cTn id="92" dur="580">
                                          <p:stCondLst>
                                            <p:cond delay="0"/>
                                          </p:stCondLst>
                                        </p:cTn>
                                        <p:tgtEl>
                                          <p:spTgt spid="3851">
                                            <p:txEl>
                                              <p:pRg st="6" end="6"/>
                                            </p:txEl>
                                          </p:spTgt>
                                        </p:tgtEl>
                                      </p:cBhvr>
                                    </p:animEffect>
                                    <p:anim calcmode="lin" valueType="num">
                                      <p:cBhvr>
                                        <p:cTn id="93" dur="1822" tmFilter="0,0; 0.14,0.36; 0.43,0.73; 0.71,0.91; 1.0,1.0">
                                          <p:stCondLst>
                                            <p:cond delay="0"/>
                                          </p:stCondLst>
                                        </p:cTn>
                                        <p:tgtEl>
                                          <p:spTgt spid="3851">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851">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851">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851">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851">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851">
                                            <p:txEl>
                                              <p:pRg st="6" end="6"/>
                                            </p:txEl>
                                          </p:spTgt>
                                        </p:tgtEl>
                                      </p:cBhvr>
                                      <p:to x="100000" y="60000"/>
                                    </p:animScale>
                                    <p:animScale>
                                      <p:cBhvr>
                                        <p:cTn id="99" dur="166" decel="50000">
                                          <p:stCondLst>
                                            <p:cond delay="676"/>
                                          </p:stCondLst>
                                        </p:cTn>
                                        <p:tgtEl>
                                          <p:spTgt spid="3851">
                                            <p:txEl>
                                              <p:pRg st="6" end="6"/>
                                            </p:txEl>
                                          </p:spTgt>
                                        </p:tgtEl>
                                      </p:cBhvr>
                                      <p:to x="100000" y="100000"/>
                                    </p:animScale>
                                    <p:animScale>
                                      <p:cBhvr>
                                        <p:cTn id="100" dur="26">
                                          <p:stCondLst>
                                            <p:cond delay="1312"/>
                                          </p:stCondLst>
                                        </p:cTn>
                                        <p:tgtEl>
                                          <p:spTgt spid="3851">
                                            <p:txEl>
                                              <p:pRg st="6" end="6"/>
                                            </p:txEl>
                                          </p:spTgt>
                                        </p:tgtEl>
                                      </p:cBhvr>
                                      <p:to x="100000" y="80000"/>
                                    </p:animScale>
                                    <p:animScale>
                                      <p:cBhvr>
                                        <p:cTn id="101" dur="166" decel="50000">
                                          <p:stCondLst>
                                            <p:cond delay="1338"/>
                                          </p:stCondLst>
                                        </p:cTn>
                                        <p:tgtEl>
                                          <p:spTgt spid="3851">
                                            <p:txEl>
                                              <p:pRg st="6" end="6"/>
                                            </p:txEl>
                                          </p:spTgt>
                                        </p:tgtEl>
                                      </p:cBhvr>
                                      <p:to x="100000" y="100000"/>
                                    </p:animScale>
                                    <p:animScale>
                                      <p:cBhvr>
                                        <p:cTn id="102" dur="26">
                                          <p:stCondLst>
                                            <p:cond delay="1642"/>
                                          </p:stCondLst>
                                        </p:cTn>
                                        <p:tgtEl>
                                          <p:spTgt spid="3851">
                                            <p:txEl>
                                              <p:pRg st="6" end="6"/>
                                            </p:txEl>
                                          </p:spTgt>
                                        </p:tgtEl>
                                      </p:cBhvr>
                                      <p:to x="100000" y="90000"/>
                                    </p:animScale>
                                    <p:animScale>
                                      <p:cBhvr>
                                        <p:cTn id="103" dur="166" decel="50000">
                                          <p:stCondLst>
                                            <p:cond delay="1668"/>
                                          </p:stCondLst>
                                        </p:cTn>
                                        <p:tgtEl>
                                          <p:spTgt spid="3851">
                                            <p:txEl>
                                              <p:pRg st="6" end="6"/>
                                            </p:txEl>
                                          </p:spTgt>
                                        </p:tgtEl>
                                      </p:cBhvr>
                                      <p:to x="100000" y="100000"/>
                                    </p:animScale>
                                    <p:animScale>
                                      <p:cBhvr>
                                        <p:cTn id="104" dur="26">
                                          <p:stCondLst>
                                            <p:cond delay="1808"/>
                                          </p:stCondLst>
                                        </p:cTn>
                                        <p:tgtEl>
                                          <p:spTgt spid="3851">
                                            <p:txEl>
                                              <p:pRg st="6" end="6"/>
                                            </p:txEl>
                                          </p:spTgt>
                                        </p:tgtEl>
                                      </p:cBhvr>
                                      <p:to x="100000" y="95000"/>
                                    </p:animScale>
                                    <p:animScale>
                                      <p:cBhvr>
                                        <p:cTn id="105" dur="166" decel="50000">
                                          <p:stCondLst>
                                            <p:cond delay="1834"/>
                                          </p:stCondLst>
                                        </p:cTn>
                                        <p:tgtEl>
                                          <p:spTgt spid="3851">
                                            <p:txEl>
                                              <p:pRg st="6" end="6"/>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3851">
                                            <p:txEl>
                                              <p:pRg st="7" end="7"/>
                                            </p:txEl>
                                          </p:spTgt>
                                        </p:tgtEl>
                                        <p:attrNameLst>
                                          <p:attrName>style.visibility</p:attrName>
                                        </p:attrNameLst>
                                      </p:cBhvr>
                                      <p:to>
                                        <p:strVal val="visible"/>
                                      </p:to>
                                    </p:set>
                                    <p:animEffect transition="in" filter="wipe(down)">
                                      <p:cBhvr>
                                        <p:cTn id="110" dur="580">
                                          <p:stCondLst>
                                            <p:cond delay="0"/>
                                          </p:stCondLst>
                                        </p:cTn>
                                        <p:tgtEl>
                                          <p:spTgt spid="3851">
                                            <p:txEl>
                                              <p:pRg st="7" end="7"/>
                                            </p:txEl>
                                          </p:spTgt>
                                        </p:tgtEl>
                                      </p:cBhvr>
                                    </p:animEffect>
                                    <p:anim calcmode="lin" valueType="num">
                                      <p:cBhvr>
                                        <p:cTn id="111" dur="1822" tmFilter="0,0; 0.14,0.36; 0.43,0.73; 0.71,0.91; 1.0,1.0">
                                          <p:stCondLst>
                                            <p:cond delay="0"/>
                                          </p:stCondLst>
                                        </p:cTn>
                                        <p:tgtEl>
                                          <p:spTgt spid="3851">
                                            <p:txEl>
                                              <p:pRg st="7" end="7"/>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851">
                                            <p:txEl>
                                              <p:pRg st="7" end="7"/>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851">
                                            <p:txEl>
                                              <p:pRg st="7" end="7"/>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851">
                                            <p:txEl>
                                              <p:pRg st="7" end="7"/>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851">
                                            <p:txEl>
                                              <p:pRg st="7" end="7"/>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851">
                                            <p:txEl>
                                              <p:pRg st="7" end="7"/>
                                            </p:txEl>
                                          </p:spTgt>
                                        </p:tgtEl>
                                      </p:cBhvr>
                                      <p:to x="100000" y="60000"/>
                                    </p:animScale>
                                    <p:animScale>
                                      <p:cBhvr>
                                        <p:cTn id="117" dur="166" decel="50000">
                                          <p:stCondLst>
                                            <p:cond delay="676"/>
                                          </p:stCondLst>
                                        </p:cTn>
                                        <p:tgtEl>
                                          <p:spTgt spid="3851">
                                            <p:txEl>
                                              <p:pRg st="7" end="7"/>
                                            </p:txEl>
                                          </p:spTgt>
                                        </p:tgtEl>
                                      </p:cBhvr>
                                      <p:to x="100000" y="100000"/>
                                    </p:animScale>
                                    <p:animScale>
                                      <p:cBhvr>
                                        <p:cTn id="118" dur="26">
                                          <p:stCondLst>
                                            <p:cond delay="1312"/>
                                          </p:stCondLst>
                                        </p:cTn>
                                        <p:tgtEl>
                                          <p:spTgt spid="3851">
                                            <p:txEl>
                                              <p:pRg st="7" end="7"/>
                                            </p:txEl>
                                          </p:spTgt>
                                        </p:tgtEl>
                                      </p:cBhvr>
                                      <p:to x="100000" y="80000"/>
                                    </p:animScale>
                                    <p:animScale>
                                      <p:cBhvr>
                                        <p:cTn id="119" dur="166" decel="50000">
                                          <p:stCondLst>
                                            <p:cond delay="1338"/>
                                          </p:stCondLst>
                                        </p:cTn>
                                        <p:tgtEl>
                                          <p:spTgt spid="3851">
                                            <p:txEl>
                                              <p:pRg st="7" end="7"/>
                                            </p:txEl>
                                          </p:spTgt>
                                        </p:tgtEl>
                                      </p:cBhvr>
                                      <p:to x="100000" y="100000"/>
                                    </p:animScale>
                                    <p:animScale>
                                      <p:cBhvr>
                                        <p:cTn id="120" dur="26">
                                          <p:stCondLst>
                                            <p:cond delay="1642"/>
                                          </p:stCondLst>
                                        </p:cTn>
                                        <p:tgtEl>
                                          <p:spTgt spid="3851">
                                            <p:txEl>
                                              <p:pRg st="7" end="7"/>
                                            </p:txEl>
                                          </p:spTgt>
                                        </p:tgtEl>
                                      </p:cBhvr>
                                      <p:to x="100000" y="90000"/>
                                    </p:animScale>
                                    <p:animScale>
                                      <p:cBhvr>
                                        <p:cTn id="121" dur="166" decel="50000">
                                          <p:stCondLst>
                                            <p:cond delay="1668"/>
                                          </p:stCondLst>
                                        </p:cTn>
                                        <p:tgtEl>
                                          <p:spTgt spid="3851">
                                            <p:txEl>
                                              <p:pRg st="7" end="7"/>
                                            </p:txEl>
                                          </p:spTgt>
                                        </p:tgtEl>
                                      </p:cBhvr>
                                      <p:to x="100000" y="100000"/>
                                    </p:animScale>
                                    <p:animScale>
                                      <p:cBhvr>
                                        <p:cTn id="122" dur="26">
                                          <p:stCondLst>
                                            <p:cond delay="1808"/>
                                          </p:stCondLst>
                                        </p:cTn>
                                        <p:tgtEl>
                                          <p:spTgt spid="3851">
                                            <p:txEl>
                                              <p:pRg st="7" end="7"/>
                                            </p:txEl>
                                          </p:spTgt>
                                        </p:tgtEl>
                                      </p:cBhvr>
                                      <p:to x="100000" y="95000"/>
                                    </p:animScale>
                                    <p:animScale>
                                      <p:cBhvr>
                                        <p:cTn id="123" dur="166" decel="50000">
                                          <p:stCondLst>
                                            <p:cond delay="1834"/>
                                          </p:stCondLst>
                                        </p:cTn>
                                        <p:tgtEl>
                                          <p:spTgt spid="3851">
                                            <p:txEl>
                                              <p:pRg st="7" end="7"/>
                                            </p:txEl>
                                          </p:spTgt>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nodeType="clickEffect">
                                  <p:stCondLst>
                                    <p:cond delay="0"/>
                                  </p:stCondLst>
                                  <p:childTnLst>
                                    <p:set>
                                      <p:cBhvr>
                                        <p:cTn id="127" dur="1" fill="hold">
                                          <p:stCondLst>
                                            <p:cond delay="0"/>
                                          </p:stCondLst>
                                        </p:cTn>
                                        <p:tgtEl>
                                          <p:spTgt spid="3851">
                                            <p:txEl>
                                              <p:pRg st="8" end="8"/>
                                            </p:txEl>
                                          </p:spTgt>
                                        </p:tgtEl>
                                        <p:attrNameLst>
                                          <p:attrName>style.visibility</p:attrName>
                                        </p:attrNameLst>
                                      </p:cBhvr>
                                      <p:to>
                                        <p:strVal val="visible"/>
                                      </p:to>
                                    </p:set>
                                    <p:animEffect transition="in" filter="wipe(down)">
                                      <p:cBhvr>
                                        <p:cTn id="128" dur="580">
                                          <p:stCondLst>
                                            <p:cond delay="0"/>
                                          </p:stCondLst>
                                        </p:cTn>
                                        <p:tgtEl>
                                          <p:spTgt spid="3851">
                                            <p:txEl>
                                              <p:pRg st="8" end="8"/>
                                            </p:txEl>
                                          </p:spTgt>
                                        </p:tgtEl>
                                      </p:cBhvr>
                                    </p:animEffect>
                                    <p:anim calcmode="lin" valueType="num">
                                      <p:cBhvr>
                                        <p:cTn id="129" dur="1822" tmFilter="0,0; 0.14,0.36; 0.43,0.73; 0.71,0.91; 1.0,1.0">
                                          <p:stCondLst>
                                            <p:cond delay="0"/>
                                          </p:stCondLst>
                                        </p:cTn>
                                        <p:tgtEl>
                                          <p:spTgt spid="3851">
                                            <p:txEl>
                                              <p:pRg st="8" end="8"/>
                                            </p:tx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3851">
                                            <p:txEl>
                                              <p:pRg st="8" end="8"/>
                                            </p:tx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3851">
                                            <p:txEl>
                                              <p:pRg st="8" end="8"/>
                                            </p:tx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3851">
                                            <p:txEl>
                                              <p:pRg st="8" end="8"/>
                                            </p:tx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3851">
                                            <p:txEl>
                                              <p:pRg st="8" end="8"/>
                                            </p:tx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3851">
                                            <p:txEl>
                                              <p:pRg st="8" end="8"/>
                                            </p:txEl>
                                          </p:spTgt>
                                        </p:tgtEl>
                                      </p:cBhvr>
                                      <p:to x="100000" y="60000"/>
                                    </p:animScale>
                                    <p:animScale>
                                      <p:cBhvr>
                                        <p:cTn id="135" dur="166" decel="50000">
                                          <p:stCondLst>
                                            <p:cond delay="676"/>
                                          </p:stCondLst>
                                        </p:cTn>
                                        <p:tgtEl>
                                          <p:spTgt spid="3851">
                                            <p:txEl>
                                              <p:pRg st="8" end="8"/>
                                            </p:txEl>
                                          </p:spTgt>
                                        </p:tgtEl>
                                      </p:cBhvr>
                                      <p:to x="100000" y="100000"/>
                                    </p:animScale>
                                    <p:animScale>
                                      <p:cBhvr>
                                        <p:cTn id="136" dur="26">
                                          <p:stCondLst>
                                            <p:cond delay="1312"/>
                                          </p:stCondLst>
                                        </p:cTn>
                                        <p:tgtEl>
                                          <p:spTgt spid="3851">
                                            <p:txEl>
                                              <p:pRg st="8" end="8"/>
                                            </p:txEl>
                                          </p:spTgt>
                                        </p:tgtEl>
                                      </p:cBhvr>
                                      <p:to x="100000" y="80000"/>
                                    </p:animScale>
                                    <p:animScale>
                                      <p:cBhvr>
                                        <p:cTn id="137" dur="166" decel="50000">
                                          <p:stCondLst>
                                            <p:cond delay="1338"/>
                                          </p:stCondLst>
                                        </p:cTn>
                                        <p:tgtEl>
                                          <p:spTgt spid="3851">
                                            <p:txEl>
                                              <p:pRg st="8" end="8"/>
                                            </p:txEl>
                                          </p:spTgt>
                                        </p:tgtEl>
                                      </p:cBhvr>
                                      <p:to x="100000" y="100000"/>
                                    </p:animScale>
                                    <p:animScale>
                                      <p:cBhvr>
                                        <p:cTn id="138" dur="26">
                                          <p:stCondLst>
                                            <p:cond delay="1642"/>
                                          </p:stCondLst>
                                        </p:cTn>
                                        <p:tgtEl>
                                          <p:spTgt spid="3851">
                                            <p:txEl>
                                              <p:pRg st="8" end="8"/>
                                            </p:txEl>
                                          </p:spTgt>
                                        </p:tgtEl>
                                      </p:cBhvr>
                                      <p:to x="100000" y="90000"/>
                                    </p:animScale>
                                    <p:animScale>
                                      <p:cBhvr>
                                        <p:cTn id="139" dur="166" decel="50000">
                                          <p:stCondLst>
                                            <p:cond delay="1668"/>
                                          </p:stCondLst>
                                        </p:cTn>
                                        <p:tgtEl>
                                          <p:spTgt spid="3851">
                                            <p:txEl>
                                              <p:pRg st="8" end="8"/>
                                            </p:txEl>
                                          </p:spTgt>
                                        </p:tgtEl>
                                      </p:cBhvr>
                                      <p:to x="100000" y="100000"/>
                                    </p:animScale>
                                    <p:animScale>
                                      <p:cBhvr>
                                        <p:cTn id="140" dur="26">
                                          <p:stCondLst>
                                            <p:cond delay="1808"/>
                                          </p:stCondLst>
                                        </p:cTn>
                                        <p:tgtEl>
                                          <p:spTgt spid="3851">
                                            <p:txEl>
                                              <p:pRg st="8" end="8"/>
                                            </p:txEl>
                                          </p:spTgt>
                                        </p:tgtEl>
                                      </p:cBhvr>
                                      <p:to x="100000" y="95000"/>
                                    </p:animScale>
                                    <p:animScale>
                                      <p:cBhvr>
                                        <p:cTn id="141" dur="166" decel="50000">
                                          <p:stCondLst>
                                            <p:cond delay="1834"/>
                                          </p:stCondLst>
                                        </p:cTn>
                                        <p:tgtEl>
                                          <p:spTgt spid="3851">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3859" name="Google Shape;3859;p16"/>
          <p:cNvSpPr txBox="1">
            <a:spLocks noGrp="1"/>
          </p:cNvSpPr>
          <p:nvPr>
            <p:ph type="subTitle" idx="1"/>
          </p:nvPr>
        </p:nvSpPr>
        <p:spPr>
          <a:xfrm>
            <a:off x="685800" y="590550"/>
            <a:ext cx="5257800" cy="4343399"/>
          </a:xfrm>
          <a:prstGeom prst="rect">
            <a:avLst/>
          </a:prstGeom>
        </p:spPr>
        <p:txBody>
          <a:bodyPr spcFirstLastPara="1" wrap="square" lIns="91425" tIns="91425" rIns="91425" bIns="91425" anchor="t" anchorCtr="0">
            <a:noAutofit/>
          </a:bodyPr>
          <a:lstStyle/>
          <a:p>
            <a:r>
              <a:rPr lang="en-US" sz="1200" b="1" dirty="0">
                <a:solidFill>
                  <a:schemeClr val="accent6"/>
                </a:solidFill>
              </a:rPr>
              <a:t>TYPES OF ENVIRONMENT</a:t>
            </a:r>
            <a:endParaRPr lang="en-US" sz="1200" dirty="0">
              <a:solidFill>
                <a:schemeClr val="accent6"/>
              </a:solidFill>
            </a:endParaRPr>
          </a:p>
          <a:p>
            <a:pPr marL="0" indent="0"/>
            <a:r>
              <a:rPr lang="en-US" sz="1200" dirty="0">
                <a:solidFill>
                  <a:schemeClr val="accent6"/>
                </a:solidFill>
              </a:rPr>
              <a:t>There are two different types of environment:</a:t>
            </a:r>
          </a:p>
          <a:p>
            <a:pPr lvl="0">
              <a:buFont typeface="Wingdings" panose="05000000000000000000" pitchFamily="2" charset="2"/>
              <a:buChar char="Ø"/>
            </a:pPr>
            <a:r>
              <a:rPr lang="en-US" sz="1200" dirty="0">
                <a:solidFill>
                  <a:schemeClr val="accent6"/>
                </a:solidFill>
              </a:rPr>
              <a:t>Geographical Environment</a:t>
            </a:r>
          </a:p>
          <a:p>
            <a:pPr lvl="0">
              <a:buFont typeface="Wingdings" panose="05000000000000000000" pitchFamily="2" charset="2"/>
              <a:buChar char="Ø"/>
            </a:pPr>
            <a:r>
              <a:rPr lang="en-US" sz="1200" dirty="0">
                <a:solidFill>
                  <a:schemeClr val="accent6"/>
                </a:solidFill>
              </a:rPr>
              <a:t>Man-made Environment</a:t>
            </a:r>
          </a:p>
          <a:p>
            <a:r>
              <a:rPr lang="en-US" sz="1200" b="1" dirty="0">
                <a:solidFill>
                  <a:schemeClr val="accent6"/>
                </a:solidFill>
              </a:rPr>
              <a:t>Geographical Environment</a:t>
            </a:r>
          </a:p>
          <a:p>
            <a:r>
              <a:rPr lang="en-US" sz="1200" dirty="0">
                <a:solidFill>
                  <a:schemeClr val="accent6"/>
                </a:solidFill>
              </a:rPr>
              <a:t>It consists of all components provided by nature and hence can be called as the natural environment. It is also referred to as the physical environment as it pertains to the physical requirements of life. These physical or geographic conditions are not dependent on the existence of humans. Sometimes, humans have no control over the physical conditions of the environment.</a:t>
            </a:r>
          </a:p>
          <a:p>
            <a:r>
              <a:rPr lang="en-US" sz="1200" dirty="0">
                <a:solidFill>
                  <a:schemeClr val="accent6"/>
                </a:solidFill>
              </a:rPr>
              <a:t>It includes natural resources, the earth’s surface, mountains, plains, land, water, deserts, storms, cyclones, volcanoes, oceans, climatic factors, and so on. It is also used to refer to biological situations such as complexities associated with plants and animals. The </a:t>
            </a:r>
            <a:r>
              <a:rPr lang="en-US" sz="1200" dirty="0">
                <a:solidFill>
                  <a:schemeClr val="accent6"/>
                </a:solidFill>
                <a:hlinkClick r:id="rId3"/>
              </a:rPr>
              <a:t>sustainability of the natural resources</a:t>
            </a:r>
            <a:r>
              <a:rPr lang="en-US" sz="1200" dirty="0">
                <a:solidFill>
                  <a:schemeClr val="accent6"/>
                </a:solidFill>
              </a:rPr>
              <a:t> is known to contribute towards the economy of a country.</a:t>
            </a:r>
          </a:p>
          <a:p>
            <a:r>
              <a:rPr lang="en-US" sz="1200" b="1" dirty="0">
                <a:solidFill>
                  <a:schemeClr val="accent6"/>
                </a:solidFill>
              </a:rPr>
              <a:t>Man-Made Environment</a:t>
            </a:r>
          </a:p>
          <a:p>
            <a:r>
              <a:rPr lang="en-US" sz="1200" dirty="0">
                <a:solidFill>
                  <a:schemeClr val="accent6"/>
                </a:solidFill>
              </a:rPr>
              <a:t>This environment is used to refer to the one created by man in order to regulate and monitor certain environmental conditions. Some address it as a social-cultural environment. It can further be divided into two types of environments.</a:t>
            </a:r>
          </a:p>
          <a:p>
            <a:pPr marL="285750" lvl="0" indent="-285750" algn="l" rtl="0">
              <a:spcBef>
                <a:spcPts val="0"/>
              </a:spcBef>
              <a:spcAft>
                <a:spcPts val="0"/>
              </a:spcAft>
              <a:buFont typeface="Wingdings" panose="05000000000000000000" pitchFamily="2" charset="2"/>
              <a:buChar char="Ø"/>
            </a:pPr>
            <a:endParaRPr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59">
                                            <p:txEl>
                                              <p:pRg st="0" end="0"/>
                                            </p:txEl>
                                          </p:spTgt>
                                        </p:tgtEl>
                                        <p:attrNameLst>
                                          <p:attrName>style.visibility</p:attrName>
                                        </p:attrNameLst>
                                      </p:cBhvr>
                                      <p:to>
                                        <p:strVal val="visible"/>
                                      </p:to>
                                    </p:set>
                                    <p:anim calcmode="lin" valueType="num">
                                      <p:cBhvr>
                                        <p:cTn id="7" dur="500" fill="hold"/>
                                        <p:tgtEl>
                                          <p:spTgt spid="3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59">
                                            <p:txEl>
                                              <p:pRg st="1" end="1"/>
                                            </p:txEl>
                                          </p:spTgt>
                                        </p:tgtEl>
                                        <p:attrNameLst>
                                          <p:attrName>style.visibility</p:attrName>
                                        </p:attrNameLst>
                                      </p:cBhvr>
                                      <p:to>
                                        <p:strVal val="visible"/>
                                      </p:to>
                                    </p:set>
                                    <p:anim calcmode="lin" valueType="num">
                                      <p:cBhvr>
                                        <p:cTn id="14" dur="500" fill="hold"/>
                                        <p:tgtEl>
                                          <p:spTgt spid="385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85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859">
                                            <p:txEl>
                                              <p:pRg st="2" end="2"/>
                                            </p:txEl>
                                          </p:spTgt>
                                        </p:tgtEl>
                                        <p:attrNameLst>
                                          <p:attrName>style.visibility</p:attrName>
                                        </p:attrNameLst>
                                      </p:cBhvr>
                                      <p:to>
                                        <p:strVal val="visible"/>
                                      </p:to>
                                    </p:set>
                                    <p:anim calcmode="lin" valueType="num">
                                      <p:cBhvr>
                                        <p:cTn id="21" dur="500" fill="hold"/>
                                        <p:tgtEl>
                                          <p:spTgt spid="385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5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859">
                                            <p:txEl>
                                              <p:pRg st="3" end="3"/>
                                            </p:txEl>
                                          </p:spTgt>
                                        </p:tgtEl>
                                        <p:attrNameLst>
                                          <p:attrName>style.visibility</p:attrName>
                                        </p:attrNameLst>
                                      </p:cBhvr>
                                      <p:to>
                                        <p:strVal val="visible"/>
                                      </p:to>
                                    </p:set>
                                    <p:anim calcmode="lin" valueType="num">
                                      <p:cBhvr>
                                        <p:cTn id="28" dur="500" fill="hold"/>
                                        <p:tgtEl>
                                          <p:spTgt spid="385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85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85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859">
                                            <p:txEl>
                                              <p:pRg st="4" end="4"/>
                                            </p:txEl>
                                          </p:spTgt>
                                        </p:tgtEl>
                                        <p:attrNameLst>
                                          <p:attrName>style.visibility</p:attrName>
                                        </p:attrNameLst>
                                      </p:cBhvr>
                                      <p:to>
                                        <p:strVal val="visible"/>
                                      </p:to>
                                    </p:set>
                                    <p:anim calcmode="lin" valueType="num">
                                      <p:cBhvr>
                                        <p:cTn id="35" dur="500" fill="hold"/>
                                        <p:tgtEl>
                                          <p:spTgt spid="385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85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8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859">
                                            <p:txEl>
                                              <p:pRg st="5" end="5"/>
                                            </p:txEl>
                                          </p:spTgt>
                                        </p:tgtEl>
                                        <p:attrNameLst>
                                          <p:attrName>style.visibility</p:attrName>
                                        </p:attrNameLst>
                                      </p:cBhvr>
                                      <p:to>
                                        <p:strVal val="visible"/>
                                      </p:to>
                                    </p:set>
                                    <p:anim calcmode="lin" valueType="num">
                                      <p:cBhvr>
                                        <p:cTn id="42" dur="500" fill="hold"/>
                                        <p:tgtEl>
                                          <p:spTgt spid="385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85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85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859">
                                            <p:txEl>
                                              <p:pRg st="6" end="6"/>
                                            </p:txEl>
                                          </p:spTgt>
                                        </p:tgtEl>
                                        <p:attrNameLst>
                                          <p:attrName>style.visibility</p:attrName>
                                        </p:attrNameLst>
                                      </p:cBhvr>
                                      <p:to>
                                        <p:strVal val="visible"/>
                                      </p:to>
                                    </p:set>
                                    <p:anim calcmode="lin" valueType="num">
                                      <p:cBhvr>
                                        <p:cTn id="49" dur="500" fill="hold"/>
                                        <p:tgtEl>
                                          <p:spTgt spid="385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85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85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859">
                                            <p:txEl>
                                              <p:pRg st="7" end="7"/>
                                            </p:txEl>
                                          </p:spTgt>
                                        </p:tgtEl>
                                        <p:attrNameLst>
                                          <p:attrName>style.visibility</p:attrName>
                                        </p:attrNameLst>
                                      </p:cBhvr>
                                      <p:to>
                                        <p:strVal val="visible"/>
                                      </p:to>
                                    </p:set>
                                    <p:anim calcmode="lin" valueType="num">
                                      <p:cBhvr>
                                        <p:cTn id="56" dur="500" fill="hold"/>
                                        <p:tgtEl>
                                          <p:spTgt spid="3859">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859">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85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859">
                                            <p:txEl>
                                              <p:pRg st="8" end="8"/>
                                            </p:txEl>
                                          </p:spTgt>
                                        </p:tgtEl>
                                        <p:attrNameLst>
                                          <p:attrName>style.visibility</p:attrName>
                                        </p:attrNameLst>
                                      </p:cBhvr>
                                      <p:to>
                                        <p:strVal val="visible"/>
                                      </p:to>
                                    </p:set>
                                    <p:anim calcmode="lin" valueType="num">
                                      <p:cBhvr>
                                        <p:cTn id="63" dur="500" fill="hold"/>
                                        <p:tgtEl>
                                          <p:spTgt spid="3859">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859">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8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851;p15"/>
          <p:cNvSpPr txBox="1">
            <a:spLocks noGrp="1"/>
          </p:cNvSpPr>
          <p:nvPr>
            <p:ph type="subTitle" idx="4294967295"/>
          </p:nvPr>
        </p:nvSpPr>
        <p:spPr>
          <a:xfrm>
            <a:off x="381001" y="514350"/>
            <a:ext cx="6095999" cy="4191000"/>
          </a:xfrm>
          <a:prstGeom prst="rect">
            <a:avLst/>
          </a:prstGeom>
        </p:spPr>
        <p:txBody>
          <a:bodyPr spcFirstLastPara="1" wrap="square" lIns="91425" tIns="91425" rIns="91425" bIns="91425" anchor="t" anchorCtr="0">
            <a:noAutofit/>
          </a:bodyPr>
          <a:lstStyle/>
          <a:p>
            <a:pPr lvl="0"/>
            <a:r>
              <a:rPr lang="en-US" sz="1400" dirty="0"/>
              <a:t>Inner Environment</a:t>
            </a:r>
          </a:p>
          <a:p>
            <a:pPr lvl="0"/>
            <a:r>
              <a:rPr lang="en-US" sz="1400" dirty="0"/>
              <a:t>Outer Environment</a:t>
            </a:r>
          </a:p>
          <a:p>
            <a:r>
              <a:rPr lang="en-US" sz="1200" b="1" dirty="0"/>
              <a:t>The Inner Environment</a:t>
            </a:r>
          </a:p>
          <a:p>
            <a:pPr marL="76200" indent="0">
              <a:buNone/>
            </a:pPr>
            <a:r>
              <a:rPr lang="en-US" sz="1200" dirty="0"/>
              <a:t>It is a social environment and it exists as long as a particular society exists. It pertains to the regulations, traditions, organizations and institutions. It involves customs and folkways which is existent in every human group. It is addressed with names such as non-material culture, social heritage etc. This heritage is essential for the social life of humans to flourish, it is known to have an influence on an individual’s life. The altered forms of the economic and physical environment – artificial environment, are seen as two different aspects of the man-made environment.</a:t>
            </a:r>
          </a:p>
          <a:p>
            <a:r>
              <a:rPr lang="en-US" sz="1200" b="1" dirty="0"/>
              <a:t>The Outer Environment</a:t>
            </a:r>
          </a:p>
          <a:p>
            <a:pPr marL="76200" indent="0">
              <a:buNone/>
            </a:pPr>
            <a:r>
              <a:rPr lang="en-US" sz="1200" dirty="0"/>
              <a:t>Through advancement in the field of science and technology, humans have attempted to alter conditions of their physical environment. This outer environment is as a result of these modifications which includes modern infrastructure in cities, our homes and their associated amenities, our modes of communication and transport, our resorts to conveniences and luxury, different kinds of industry manufacturing luxurious commodities, electrical appliances and so on which ultimately aims at civilization and urbanization.</a:t>
            </a:r>
            <a:r>
              <a:rPr lang="en-US" sz="1200" b="1" dirty="0"/>
              <a:t> </a:t>
            </a:r>
            <a:endParaRPr lang="en-US" sz="1200" dirty="0"/>
          </a:p>
          <a:p>
            <a:pPr marL="285750" lvl="0" indent="-285750" algn="l" rtl="0">
              <a:spcBef>
                <a:spcPts val="600"/>
              </a:spcBef>
              <a:spcAft>
                <a:spcPts val="0"/>
              </a:spcAft>
              <a:buFont typeface="Wingdings" pitchFamily="2" charset="2"/>
              <a:buChar char="Ø"/>
            </a:pPr>
            <a:endParaRPr lang="en-US" sz="12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anim calcmode="lin" valueType="num">
                                      <p:cBhvr>
                                        <p:cTn id="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anim calcmode="lin" valueType="num">
                                      <p:cBhvr>
                                        <p:cTn id="15"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000"/>
                                        <p:tgtEl>
                                          <p:spTgt spid="7">
                                            <p:txEl>
                                              <p:pRg st="2" end="2"/>
                                            </p:txEl>
                                          </p:spTgt>
                                        </p:tgtEl>
                                      </p:cBhvr>
                                    </p:animEffect>
                                    <p:anim calcmode="lin" valueType="num">
                                      <p:cBhvr>
                                        <p:cTn id="22"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2000"/>
                                        <p:tgtEl>
                                          <p:spTgt spid="7">
                                            <p:txEl>
                                              <p:pRg st="3" end="3"/>
                                            </p:txEl>
                                          </p:spTgt>
                                        </p:tgtEl>
                                      </p:cBhvr>
                                    </p:animEffect>
                                    <p:anim calcmode="lin" valueType="num">
                                      <p:cBhvr>
                                        <p:cTn id="29"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2000"/>
                                        <p:tgtEl>
                                          <p:spTgt spid="7">
                                            <p:txEl>
                                              <p:pRg st="4" end="4"/>
                                            </p:txEl>
                                          </p:spTgt>
                                        </p:tgtEl>
                                      </p:cBhvr>
                                    </p:animEffect>
                                    <p:anim calcmode="lin" valueType="num">
                                      <p:cBhvr>
                                        <p:cTn id="36"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anim calcmode="lin" valueType="num">
                                      <p:cBhvr>
                                        <p:cTn id="43" dur="2000" fill="hold"/>
                                        <p:tgtEl>
                                          <p:spTgt spid="7">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idx="4294967295"/>
          </p:nvPr>
        </p:nvSpPr>
        <p:spPr>
          <a:xfrm>
            <a:off x="2286000" y="57150"/>
            <a:ext cx="4343399" cy="457200"/>
          </a:xfrm>
          <a:prstGeom prst="rect">
            <a:avLst/>
          </a:prstGeom>
        </p:spPr>
        <p:txBody>
          <a:bodyPr spcFirstLastPara="1" wrap="square" lIns="91425" tIns="91425" rIns="91425" bIns="91425" anchor="b" anchorCtr="0">
            <a:noAutofit/>
          </a:bodyPr>
          <a:lstStyle/>
          <a:p>
            <a:r>
              <a:rPr lang="en-US" sz="1800" dirty="0" smtClean="0">
                <a:latin typeface="Times New Roman" pitchFamily="18" charset="0"/>
                <a:cs typeface="Times New Roman" pitchFamily="18" charset="0"/>
              </a:rPr>
              <a:t>  </a:t>
            </a:r>
            <a:r>
              <a:rPr lang="en-US" sz="1800" b="1" dirty="0"/>
              <a:t>KEY BASIS OF ENVIRONMENT PROBLEMS</a:t>
            </a:r>
            <a:endParaRPr lang="en-US" sz="1800" dirty="0"/>
          </a:p>
        </p:txBody>
      </p:sp>
      <p:sp>
        <p:nvSpPr>
          <p:cNvPr id="15" name="Google Shape;3851;p15"/>
          <p:cNvSpPr txBox="1">
            <a:spLocks noGrp="1"/>
          </p:cNvSpPr>
          <p:nvPr>
            <p:ph type="subTitle" idx="4294967295"/>
          </p:nvPr>
        </p:nvSpPr>
        <p:spPr>
          <a:xfrm>
            <a:off x="2436138" y="514350"/>
            <a:ext cx="4498062" cy="4343400"/>
          </a:xfrm>
          <a:prstGeom prst="rect">
            <a:avLst/>
          </a:prstGeom>
        </p:spPr>
        <p:txBody>
          <a:bodyPr spcFirstLastPara="1" wrap="square" lIns="91425" tIns="91425" rIns="91425" bIns="91425" anchor="t" anchorCtr="0">
            <a:noAutofit/>
          </a:bodyPr>
          <a:lstStyle/>
          <a:p>
            <a:pPr marL="285750" indent="-285750">
              <a:buFont typeface="Wingdings" pitchFamily="2" charset="2"/>
              <a:buChar char="ü"/>
            </a:pPr>
            <a:r>
              <a:rPr lang="en-US" sz="1400" b="1" dirty="0"/>
              <a:t>What is climate change?</a:t>
            </a:r>
            <a:endParaRPr lang="en-US" sz="1400" dirty="0"/>
          </a:p>
          <a:p>
            <a:pPr marL="76200" indent="0">
              <a:buNone/>
            </a:pPr>
            <a:r>
              <a:rPr lang="en-US" sz="1100" dirty="0" smtClean="0"/>
              <a:t>Climate change is a change in the pattern of weather, and related changes in oceans, land surfaces and ice sheets, occurring over time scales of decades or longer</a:t>
            </a:r>
          </a:p>
          <a:p>
            <a:pPr marL="76200" indent="0">
              <a:buNone/>
            </a:pPr>
            <a:r>
              <a:rPr lang="en-US" sz="1100" dirty="0" smtClean="0"/>
              <a:t>Weather is the state of the atmosphere—its temperature, humidity, wind, rainfall and so on—over hours to weeks. It is influenced by the oceans, land surfaces and ice sheets, which together with the atmosphere form what is called the ‘climate system’. Climate, in its broadest sense, is the statistical description of the state of the climate system.</a:t>
            </a:r>
          </a:p>
          <a:p>
            <a:pPr marL="76200" indent="0">
              <a:buNone/>
            </a:pPr>
            <a:r>
              <a:rPr lang="en-US" sz="1100" dirty="0" smtClean="0"/>
              <a:t>Climate change is a change in the statistical properties of the climate system that persists for several decades or longer—usually at least 30 years. These statistical properties include averages, variability and extremes. Climate change may be due to natural processes, such as changes in the Sun’s radiation, volcanoes or internal variability in the climate system, or due to human influences such as changes in the composition of the atmosphere or land use.</a:t>
            </a:r>
          </a:p>
          <a:p>
            <a:pPr marL="76200" indent="0">
              <a:buNone/>
            </a:pPr>
            <a:r>
              <a:rPr lang="en-US" sz="1100" dirty="0" smtClean="0"/>
              <a:t>Weather </a:t>
            </a:r>
            <a:r>
              <a:rPr lang="en-US" sz="1100" dirty="0"/>
              <a:t>can be forecast with considerable skill up to about a week in advance. Short term fluctuations in climate, such as droughts, can be predicted with limited skill from season to season. In contrast, changes in the long-term statistics of the climate system (climate change) can be predicted if caused by long-term influences that are known or predictable </a:t>
            </a:r>
          </a:p>
          <a:p>
            <a:pPr marL="0" lvl="0" indent="0" algn="l" rtl="0">
              <a:spcBef>
                <a:spcPts val="600"/>
              </a:spcBef>
              <a:spcAft>
                <a:spcPts val="0"/>
              </a:spcAft>
              <a:buNone/>
            </a:pPr>
            <a:endParaRPr lang="en-US" sz="1400" b="1" dirty="0" smtClean="0">
              <a:latin typeface="Times New Roman" pitchFamily="18" charset="0"/>
              <a:ea typeface="Titillium Web"/>
              <a:cs typeface="Times New Roman" pitchFamily="18" charset="0"/>
              <a:sym typeface="Titillium Web"/>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5075"/>
            <a:ext cx="2136219" cy="4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p:cTn id="26"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p:cTn id="33"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 calcmode="lin" valueType="num">
                                      <p:cBhvr>
                                        <p:cTn id="40"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lvl="0"/>
            <a:r>
              <a:rPr lang="en-US" sz="1400" b="1" dirty="0"/>
              <a:t>Global warming</a:t>
            </a:r>
            <a:r>
              <a:rPr lang="en-US" sz="1400" dirty="0"/>
              <a:t> </a:t>
            </a:r>
            <a:endParaRPr sz="1400" dirty="0">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685800" y="590550"/>
            <a:ext cx="5257800" cy="3200399"/>
          </a:xfrm>
          <a:prstGeom prst="rect">
            <a:avLst/>
          </a:prstGeom>
        </p:spPr>
        <p:txBody>
          <a:bodyPr spcFirstLastPara="1" wrap="square" lIns="91425" tIns="91425" rIns="91425" bIns="91425" anchor="t" anchorCtr="0">
            <a:noAutofit/>
          </a:bodyPr>
          <a:lstStyle/>
          <a:p>
            <a:pPr marL="285750" indent="-285750">
              <a:buFont typeface="Wingdings" pitchFamily="2" charset="2"/>
              <a:buChar char="ü"/>
            </a:pPr>
            <a:r>
              <a:rPr lang="en-US" sz="1200" dirty="0">
                <a:solidFill>
                  <a:schemeClr val="tx1"/>
                </a:solidFill>
              </a:rPr>
              <a:t>is the ongoing rise of the average temperature of the </a:t>
            </a:r>
            <a:r>
              <a:rPr lang="en-US" sz="1200" u="sng" dirty="0">
                <a:solidFill>
                  <a:schemeClr val="tx1"/>
                </a:solidFill>
                <a:hlinkClick r:id="rId2" tooltip="Earth"/>
              </a:rPr>
              <a:t>Earth</a:t>
            </a:r>
            <a:r>
              <a:rPr lang="en-US" sz="1200" dirty="0">
                <a:solidFill>
                  <a:schemeClr val="tx1"/>
                </a:solidFill>
              </a:rPr>
              <a:t>'s </a:t>
            </a:r>
            <a:r>
              <a:rPr lang="en-US" sz="1200" u="sng" dirty="0">
                <a:solidFill>
                  <a:schemeClr val="tx1"/>
                </a:solidFill>
                <a:hlinkClick r:id="rId3" tooltip="Climate system"/>
              </a:rPr>
              <a:t>climate system</a:t>
            </a:r>
            <a:r>
              <a:rPr lang="en-US" sz="1200" dirty="0">
                <a:solidFill>
                  <a:schemeClr val="tx1"/>
                </a:solidFill>
              </a:rPr>
              <a:t> and has been demonstrated by direct </a:t>
            </a:r>
            <a:r>
              <a:rPr lang="en-US" sz="1200" u="sng" dirty="0">
                <a:solidFill>
                  <a:schemeClr val="tx1"/>
                </a:solidFill>
                <a:hlinkClick r:id="rId4" tooltip="Temperature measurement"/>
              </a:rPr>
              <a:t>temperature measurements</a:t>
            </a:r>
            <a:r>
              <a:rPr lang="en-US" sz="1200" dirty="0">
                <a:solidFill>
                  <a:schemeClr val="tx1"/>
                </a:solidFill>
              </a:rPr>
              <a:t> and by measurements of various effects of the warming. It is a major aspect of </a:t>
            </a:r>
            <a:r>
              <a:rPr lang="en-US" sz="1200" b="1" dirty="0">
                <a:solidFill>
                  <a:schemeClr val="tx1"/>
                </a:solidFill>
              </a:rPr>
              <a:t>climate change</a:t>
            </a:r>
            <a:r>
              <a:rPr lang="en-US" sz="1200" dirty="0">
                <a:solidFill>
                  <a:schemeClr val="tx1"/>
                </a:solidFill>
              </a:rPr>
              <a:t> which, in addition to rising global </a:t>
            </a:r>
            <a:r>
              <a:rPr lang="en-US" sz="1200" u="sng" dirty="0">
                <a:solidFill>
                  <a:schemeClr val="tx1"/>
                </a:solidFill>
                <a:hlinkClick r:id="rId5" tooltip="Instrumental temperature record"/>
              </a:rPr>
              <a:t>surface temperatures</a:t>
            </a:r>
            <a:r>
              <a:rPr lang="en-US" sz="1200" dirty="0">
                <a:solidFill>
                  <a:schemeClr val="tx1"/>
                </a:solidFill>
              </a:rPr>
              <a:t>, also includes its effects, such as changes in </a:t>
            </a:r>
            <a:r>
              <a:rPr lang="en-US" sz="1200" u="sng" dirty="0">
                <a:solidFill>
                  <a:schemeClr val="tx1"/>
                </a:solidFill>
                <a:hlinkClick r:id="rId6" tooltip="Precipitation"/>
              </a:rPr>
              <a:t>precipitation</a:t>
            </a:r>
            <a:r>
              <a:rPr lang="en-US" sz="1200" dirty="0">
                <a:solidFill>
                  <a:schemeClr val="tx1"/>
                </a:solidFill>
              </a:rPr>
              <a:t>.  While there have been </a:t>
            </a:r>
            <a:r>
              <a:rPr lang="en-US" sz="1200" u="sng" dirty="0">
                <a:solidFill>
                  <a:schemeClr val="tx1"/>
                </a:solidFill>
                <a:hlinkClick r:id="rId7" tooltip="Geologic temperature record"/>
              </a:rPr>
              <a:t>prehistoric periods of global warming</a:t>
            </a:r>
            <a:r>
              <a:rPr lang="en-US" sz="1200" dirty="0">
                <a:solidFill>
                  <a:schemeClr val="tx1"/>
                </a:solidFill>
              </a:rPr>
              <a:t>,</a:t>
            </a:r>
            <a:r>
              <a:rPr lang="en-US" sz="1200" baseline="30000" dirty="0">
                <a:solidFill>
                  <a:schemeClr val="tx1"/>
                </a:solidFill>
              </a:rPr>
              <a:t>  </a:t>
            </a:r>
            <a:r>
              <a:rPr lang="en-US" sz="1200" dirty="0">
                <a:solidFill>
                  <a:schemeClr val="tx1"/>
                </a:solidFill>
              </a:rPr>
              <a:t> observed changes since the mid-20th century have been record in rate and scale.</a:t>
            </a:r>
            <a:r>
              <a:rPr lang="en-US" sz="1200" baseline="30000" dirty="0">
                <a:solidFill>
                  <a:schemeClr val="tx1"/>
                </a:solidFill>
              </a:rPr>
              <a:t> </a:t>
            </a:r>
            <a:endParaRPr lang="en-US" sz="1200" baseline="30000" dirty="0" smtClean="0">
              <a:solidFill>
                <a:schemeClr val="tx1"/>
              </a:solidFill>
            </a:endParaRPr>
          </a:p>
          <a:p>
            <a:pPr marL="285750" indent="-285750">
              <a:buFont typeface="Wingdings" pitchFamily="2" charset="2"/>
              <a:buChar char="ü"/>
            </a:pPr>
            <a:r>
              <a:rPr lang="en-US" sz="1200" dirty="0">
                <a:solidFill>
                  <a:schemeClr val="tx1"/>
                </a:solidFill>
              </a:rPr>
              <a:t>The </a:t>
            </a:r>
            <a:r>
              <a:rPr lang="en-US" sz="1200" b="1" dirty="0">
                <a:solidFill>
                  <a:schemeClr val="tx1"/>
                </a:solidFill>
              </a:rPr>
              <a:t>ozone layer</a:t>
            </a:r>
            <a:r>
              <a:rPr lang="en-US" sz="1200" dirty="0">
                <a:solidFill>
                  <a:schemeClr val="tx1"/>
                </a:solidFill>
              </a:rPr>
              <a:t> or </a:t>
            </a:r>
            <a:r>
              <a:rPr lang="en-US" sz="1200" b="1" dirty="0">
                <a:solidFill>
                  <a:schemeClr val="tx1"/>
                </a:solidFill>
              </a:rPr>
              <a:t>ozone shield </a:t>
            </a:r>
            <a:r>
              <a:rPr lang="en-US" sz="1200" dirty="0">
                <a:solidFill>
                  <a:schemeClr val="tx1"/>
                </a:solidFill>
              </a:rPr>
              <a:t> is a region of </a:t>
            </a:r>
            <a:r>
              <a:rPr lang="en-US" sz="1200" u="sng" dirty="0">
                <a:solidFill>
                  <a:schemeClr val="tx1"/>
                </a:solidFill>
                <a:hlinkClick r:id="rId2" tooltip="Earth"/>
              </a:rPr>
              <a:t>Earth</a:t>
            </a:r>
            <a:r>
              <a:rPr lang="en-US" sz="1200" dirty="0">
                <a:solidFill>
                  <a:schemeClr val="tx1"/>
                </a:solidFill>
              </a:rPr>
              <a:t>'s </a:t>
            </a:r>
            <a:r>
              <a:rPr lang="en-US" sz="1200" u="sng" dirty="0">
                <a:solidFill>
                  <a:schemeClr val="tx1"/>
                </a:solidFill>
                <a:hlinkClick r:id="rId8" tooltip="Stratosphere"/>
              </a:rPr>
              <a:t>stratosphere</a:t>
            </a:r>
            <a:r>
              <a:rPr lang="en-US" sz="1200" dirty="0">
                <a:solidFill>
                  <a:schemeClr val="tx1"/>
                </a:solidFill>
              </a:rPr>
              <a:t> that absorbs most of the </a:t>
            </a:r>
            <a:r>
              <a:rPr lang="en-US" sz="1200" u="sng" dirty="0">
                <a:solidFill>
                  <a:schemeClr val="tx1"/>
                </a:solidFill>
                <a:hlinkClick r:id="rId9" tooltip="Sun"/>
              </a:rPr>
              <a:t>Sun</a:t>
            </a:r>
            <a:r>
              <a:rPr lang="en-US" sz="1200" dirty="0">
                <a:solidFill>
                  <a:schemeClr val="tx1"/>
                </a:solidFill>
              </a:rPr>
              <a:t>'s </a:t>
            </a:r>
            <a:r>
              <a:rPr lang="en-US" sz="1200" u="sng" dirty="0">
                <a:solidFill>
                  <a:schemeClr val="tx1"/>
                </a:solidFill>
                <a:hlinkClick r:id="rId10" tooltip="Ultraviolet"/>
              </a:rPr>
              <a:t>ultraviolet</a:t>
            </a:r>
            <a:r>
              <a:rPr lang="en-US" sz="1200" dirty="0">
                <a:solidFill>
                  <a:schemeClr val="tx1"/>
                </a:solidFill>
              </a:rPr>
              <a:t> radiation. It contains high concentration of </a:t>
            </a:r>
            <a:r>
              <a:rPr lang="en-US" sz="1200" u="sng" dirty="0">
                <a:solidFill>
                  <a:schemeClr val="tx1"/>
                </a:solidFill>
                <a:hlinkClick r:id="rId11" tooltip="Ozone"/>
              </a:rPr>
              <a:t>ozone</a:t>
            </a:r>
            <a:r>
              <a:rPr lang="en-US" sz="1200" dirty="0">
                <a:solidFill>
                  <a:schemeClr val="tx1"/>
                </a:solidFill>
              </a:rPr>
              <a:t> (O</a:t>
            </a:r>
            <a:r>
              <a:rPr lang="en-US" sz="1200" baseline="-25000" dirty="0">
                <a:solidFill>
                  <a:schemeClr val="tx1"/>
                </a:solidFill>
              </a:rPr>
              <a:t>3</a:t>
            </a:r>
            <a:r>
              <a:rPr lang="en-US" sz="1200" dirty="0">
                <a:solidFill>
                  <a:schemeClr val="tx1"/>
                </a:solidFill>
              </a:rPr>
              <a:t>) in relation to other parts of the atmosphere, although still small in relation to other gases in the stratosphere. The ozone layer contains less than 10 parts per million of ozone, while the average ozone concentration in Earth's atmosphere as a whole is about 0.3 parts per million. The ozone layer is mainly found in the lower portion of the stratosphere, from approximately 15 to 35 kilometers (9.3 to 21.7 mi) above Earth, although its thickness varies seasonally and geographically.</a:t>
            </a:r>
          </a:p>
          <a:p>
            <a:pPr marL="285750" indent="-285750">
              <a:buFont typeface="Wingdings" pitchFamily="2" charset="2"/>
              <a:buChar char="ü"/>
            </a:pPr>
            <a:endParaRPr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50;p15"/>
          <p:cNvSpPr txBox="1">
            <a:spLocks/>
          </p:cNvSpPr>
          <p:nvPr/>
        </p:nvSpPr>
        <p:spPr>
          <a:xfrm>
            <a:off x="1795625" y="133350"/>
            <a:ext cx="4147975"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9pPr>
          </a:lstStyle>
          <a:p>
            <a:r>
              <a:rPr lang="en-US" sz="1800" dirty="0" smtClean="0">
                <a:latin typeface="Times New Roman" pitchFamily="18" charset="0"/>
                <a:cs typeface="Times New Roman" pitchFamily="18" charset="0"/>
              </a:rPr>
              <a:t> (continued...)</a:t>
            </a:r>
            <a:endParaRPr lang="en-US" sz="1800" dirty="0">
              <a:latin typeface="Times New Roman" pitchFamily="18" charset="0"/>
              <a:cs typeface="Times New Roman" pitchFamily="18" charset="0"/>
            </a:endParaRPr>
          </a:p>
        </p:txBody>
      </p:sp>
      <p:sp>
        <p:nvSpPr>
          <p:cNvPr id="6" name="Text Placeholder 5"/>
          <p:cNvSpPr>
            <a:spLocks noGrp="1"/>
          </p:cNvSpPr>
          <p:nvPr>
            <p:ph type="body" idx="1"/>
          </p:nvPr>
        </p:nvSpPr>
        <p:spPr>
          <a:xfrm>
            <a:off x="718300" y="1123950"/>
            <a:ext cx="3242400" cy="3725700"/>
          </a:xfrm>
        </p:spPr>
        <p:txBody>
          <a:bodyPr/>
          <a:lstStyle/>
          <a:p>
            <a:endParaRPr lang="en-US" dirty="0"/>
          </a:p>
        </p:txBody>
      </p:sp>
      <p:sp>
        <p:nvSpPr>
          <p:cNvPr id="7" name="Text Placeholder 6"/>
          <p:cNvSpPr>
            <a:spLocks noGrp="1"/>
          </p:cNvSpPr>
          <p:nvPr>
            <p:ph type="body" idx="2"/>
          </p:nvPr>
        </p:nvSpPr>
        <p:spPr>
          <a:xfrm>
            <a:off x="4156071" y="1047750"/>
            <a:ext cx="3242400" cy="38019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66750"/>
            <a:ext cx="6705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4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285751"/>
            <a:ext cx="6761100" cy="457199"/>
          </a:xfrm>
        </p:spPr>
        <p:txBody>
          <a:bodyPr/>
          <a:lstStyle/>
          <a:p>
            <a:r>
              <a:rPr lang="en-US" sz="1600" b="1" dirty="0"/>
              <a:t>Desertification</a:t>
            </a:r>
            <a:r>
              <a:rPr lang="en-US" sz="1600" dirty="0"/>
              <a:t> </a:t>
            </a:r>
          </a:p>
        </p:txBody>
      </p:sp>
      <p:sp>
        <p:nvSpPr>
          <p:cNvPr id="3" name="Text Placeholder 2"/>
          <p:cNvSpPr>
            <a:spLocks noGrp="1"/>
          </p:cNvSpPr>
          <p:nvPr>
            <p:ph type="body" idx="1"/>
          </p:nvPr>
        </p:nvSpPr>
        <p:spPr>
          <a:xfrm>
            <a:off x="381000" y="666750"/>
            <a:ext cx="3733800" cy="4267200"/>
          </a:xfrm>
        </p:spPr>
        <p:txBody>
          <a:bodyPr/>
          <a:lstStyle/>
          <a:p>
            <a:r>
              <a:rPr lang="en-US" sz="1200" dirty="0">
                <a:solidFill>
                  <a:schemeClr val="accent6"/>
                </a:solidFill>
              </a:rPr>
              <a:t>is a type of </a:t>
            </a:r>
            <a:r>
              <a:rPr lang="en-US" sz="1200" dirty="0">
                <a:solidFill>
                  <a:schemeClr val="accent6"/>
                </a:solidFill>
                <a:hlinkClick r:id="rId2" tooltip="Land degradation"/>
              </a:rPr>
              <a:t>land degradation</a:t>
            </a:r>
            <a:r>
              <a:rPr lang="en-US" sz="1200" dirty="0">
                <a:solidFill>
                  <a:schemeClr val="accent6"/>
                </a:solidFill>
              </a:rPr>
              <a:t> in dry lands in which biological productivity is lost due to natural processes or induced by human activities whereby fertile areas become increasingly more arid.  It is the spread of arid areas caused by a variety of factors, such as through </a:t>
            </a:r>
            <a:r>
              <a:rPr lang="en-US" sz="1200" dirty="0">
                <a:solidFill>
                  <a:schemeClr val="accent6"/>
                </a:solidFill>
                <a:hlinkClick r:id="rId3" tooltip="Climate change (general concept)"/>
              </a:rPr>
              <a:t>climate change</a:t>
            </a:r>
            <a:r>
              <a:rPr lang="en-US" sz="1200" dirty="0">
                <a:solidFill>
                  <a:schemeClr val="accent6"/>
                </a:solidFill>
              </a:rPr>
              <a:t> (particularly the current </a:t>
            </a:r>
            <a:r>
              <a:rPr lang="en-US" sz="1200" dirty="0">
                <a:solidFill>
                  <a:schemeClr val="accent6"/>
                </a:solidFill>
                <a:hlinkClick r:id="rId4" tooltip="Global warming"/>
              </a:rPr>
              <a:t>global warming</a:t>
            </a:r>
            <a:r>
              <a:rPr lang="en-US" sz="1200" dirty="0">
                <a:solidFill>
                  <a:schemeClr val="accent6"/>
                </a:solidFill>
              </a:rPr>
              <a:t>)  and through the </a:t>
            </a:r>
            <a:r>
              <a:rPr lang="en-US" sz="1200" dirty="0">
                <a:solidFill>
                  <a:schemeClr val="accent6"/>
                </a:solidFill>
                <a:hlinkClick r:id="rId5" tooltip="Overexploitation"/>
              </a:rPr>
              <a:t>overexploitation</a:t>
            </a:r>
            <a:r>
              <a:rPr lang="en-US" sz="1200" dirty="0">
                <a:solidFill>
                  <a:schemeClr val="accent6"/>
                </a:solidFill>
              </a:rPr>
              <a:t> of </a:t>
            </a:r>
            <a:r>
              <a:rPr lang="en-US" sz="1200" dirty="0">
                <a:solidFill>
                  <a:schemeClr val="accent6"/>
                </a:solidFill>
                <a:hlinkClick r:id="rId6" tooltip="Soil"/>
              </a:rPr>
              <a:t>soil</a:t>
            </a:r>
            <a:r>
              <a:rPr lang="en-US" sz="1200" dirty="0">
                <a:solidFill>
                  <a:schemeClr val="accent6"/>
                </a:solidFill>
              </a:rPr>
              <a:t> through human activity. </a:t>
            </a:r>
          </a:p>
          <a:p>
            <a:r>
              <a:rPr lang="en-US" sz="1200" dirty="0">
                <a:solidFill>
                  <a:schemeClr val="accent6"/>
                </a:solidFill>
              </a:rPr>
              <a:t>When deserts appear automatically over the natural course of a planet's life cycle, then it can be called a natural phenomenon; however, when deserts emerge due to the rampant and unchecked depletion of </a:t>
            </a:r>
            <a:r>
              <a:rPr lang="en-US" sz="1200" dirty="0">
                <a:solidFill>
                  <a:schemeClr val="accent6"/>
                </a:solidFill>
                <a:hlinkClick r:id="rId7" tooltip="Soil nutrients"/>
              </a:rPr>
              <a:t>nutrients in soil</a:t>
            </a:r>
            <a:r>
              <a:rPr lang="en-US" sz="1200" dirty="0">
                <a:solidFill>
                  <a:schemeClr val="accent6"/>
                </a:solidFill>
              </a:rPr>
              <a:t> that are essential for it to remain arable, then a virtual "soil death" can be spoken of, which traces its cause back to human overexploitation. Desertification is a significant global ecological and </a:t>
            </a:r>
            <a:r>
              <a:rPr lang="en-US" sz="1200" dirty="0">
                <a:solidFill>
                  <a:schemeClr val="accent6"/>
                </a:solidFill>
                <a:hlinkClick r:id="rId8" tooltip="Environmental problems"/>
              </a:rPr>
              <a:t>environmental problem</a:t>
            </a:r>
            <a:r>
              <a:rPr lang="en-US" sz="1200" dirty="0">
                <a:solidFill>
                  <a:schemeClr val="accent6"/>
                </a:solidFill>
              </a:rPr>
              <a:t> with far reaching consequences on socio-economic and political conditions. </a:t>
            </a:r>
          </a:p>
          <a:p>
            <a:endParaRPr lang="en-US" sz="1200" dirty="0"/>
          </a:p>
        </p:txBody>
      </p:sp>
      <p:sp>
        <p:nvSpPr>
          <p:cNvPr id="4" name="Text Placeholder 3"/>
          <p:cNvSpPr>
            <a:spLocks noGrp="1"/>
          </p:cNvSpPr>
          <p:nvPr>
            <p:ph type="body" idx="2"/>
          </p:nvPr>
        </p:nvSpPr>
        <p:spPr>
          <a:xfrm>
            <a:off x="4156071" y="742950"/>
            <a:ext cx="3242400" cy="4191000"/>
          </a:xfrm>
        </p:spPr>
        <p:txBody>
          <a:bodyPr/>
          <a:lstStyle/>
          <a:p>
            <a:r>
              <a:rPr lang="en-US" sz="1200" dirty="0" smtClean="0"/>
              <a:t>Sahara desert in Africa around eleven countries</a:t>
            </a:r>
            <a:r>
              <a:rPr lang="en-US" dirty="0" smtClean="0"/>
              <a:t>                                                                                                                                       </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6720" y="1657350"/>
            <a:ext cx="3124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62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802</Words>
  <Application>Microsoft Office PowerPoint</Application>
  <PresentationFormat>On-screen Show (16:9)</PresentationFormat>
  <Paragraphs>69</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Titillium Web</vt:lpstr>
      <vt:lpstr>Wingdings</vt:lpstr>
      <vt:lpstr>Titillium Web Light</vt:lpstr>
      <vt:lpstr>Times New Roman</vt:lpstr>
      <vt:lpstr>Dosis ExtraLight</vt:lpstr>
      <vt:lpstr>Mowbray template</vt:lpstr>
      <vt:lpstr>  DAR ES SALAAM SCHOOL OF JOURNALISM </vt:lpstr>
      <vt:lpstr>THIS MODULE CONSIST OF THREE (3) TOPICS:</vt:lpstr>
      <vt:lpstr>TOPIC 1:ENVIRONMENTAL ISSUES</vt:lpstr>
      <vt:lpstr>Continued…</vt:lpstr>
      <vt:lpstr>PowerPoint Presentation</vt:lpstr>
      <vt:lpstr>  KEY BASIS OF ENVIRONMENT PROBLEMS</vt:lpstr>
      <vt:lpstr>Global warming </vt:lpstr>
      <vt:lpstr>PowerPoint Presentation</vt:lpstr>
      <vt:lpstr>Desertification </vt:lpstr>
      <vt:lpstr>assignment</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52</cp:revision>
  <dcterms:modified xsi:type="dcterms:W3CDTF">2021-10-20T05:34:50Z</dcterms:modified>
</cp:coreProperties>
</file>